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ambria Math" panose="02040503050406030204" pitchFamily="18" charset="0"/>
      <p:regular r:id="rId28"/>
    </p:embeddedFont>
    <p:embeddedFont>
      <p:font typeface="Century Schoolbook" panose="02040604050505020304" pitchFamily="18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James%20Laptop\M.S.%20Applied%20Statistics\MAT%208410%20Bayesian%20Statistics%20-%20Dr.%20Frey\Project\Graph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bg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 sz="1800"/>
              <a:t>Mean score and standard deviation of 32 teams in 2019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bg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Mean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Sheet1!$A$2:$A$33</c:f>
              <c:strCache>
                <c:ptCount val="32"/>
                <c:pt idx="0">
                  <c:v>Arizona Cardinals</c:v>
                </c:pt>
                <c:pt idx="1">
                  <c:v>Atlanta Falcons</c:v>
                </c:pt>
                <c:pt idx="2">
                  <c:v>Baltimore Ravens</c:v>
                </c:pt>
                <c:pt idx="3">
                  <c:v>Buffalo Bills</c:v>
                </c:pt>
                <c:pt idx="4">
                  <c:v>Carolina Panthers</c:v>
                </c:pt>
                <c:pt idx="5">
                  <c:v>Chicago Bears</c:v>
                </c:pt>
                <c:pt idx="6">
                  <c:v>Cincinnati Bengals</c:v>
                </c:pt>
                <c:pt idx="7">
                  <c:v>Cleveland Browns</c:v>
                </c:pt>
                <c:pt idx="8">
                  <c:v>Dallas Cowboys</c:v>
                </c:pt>
                <c:pt idx="9">
                  <c:v>Denver Broncos</c:v>
                </c:pt>
                <c:pt idx="10">
                  <c:v>Detroit Lions</c:v>
                </c:pt>
                <c:pt idx="11">
                  <c:v>Green Bay Packers</c:v>
                </c:pt>
                <c:pt idx="12">
                  <c:v>Houston Texans</c:v>
                </c:pt>
                <c:pt idx="13">
                  <c:v>Indianapolis Colts</c:v>
                </c:pt>
                <c:pt idx="14">
                  <c:v>Jacksonville Jaguars</c:v>
                </c:pt>
                <c:pt idx="15">
                  <c:v>Kansas City Chiefs</c:v>
                </c:pt>
                <c:pt idx="16">
                  <c:v>Las Vegas Raiders</c:v>
                </c:pt>
                <c:pt idx="17">
                  <c:v>Los Angeles Chargers</c:v>
                </c:pt>
                <c:pt idx="18">
                  <c:v>Los Angeles Rams</c:v>
                </c:pt>
                <c:pt idx="19">
                  <c:v>Miami Dolphins</c:v>
                </c:pt>
                <c:pt idx="20">
                  <c:v>Minnesota Vikings</c:v>
                </c:pt>
                <c:pt idx="21">
                  <c:v>New England Patriots</c:v>
                </c:pt>
                <c:pt idx="22">
                  <c:v>New Orleans Saints</c:v>
                </c:pt>
                <c:pt idx="23">
                  <c:v>New York Giants</c:v>
                </c:pt>
                <c:pt idx="24">
                  <c:v>New York Jets</c:v>
                </c:pt>
                <c:pt idx="25">
                  <c:v>Philadelphia Eagles</c:v>
                </c:pt>
                <c:pt idx="26">
                  <c:v>Pittsburgh Steelers</c:v>
                </c:pt>
                <c:pt idx="27">
                  <c:v>San Francisco 49ers</c:v>
                </c:pt>
                <c:pt idx="28">
                  <c:v>Seattle Seahawks</c:v>
                </c:pt>
                <c:pt idx="29">
                  <c:v>Tampa Bay Buccaneers</c:v>
                </c:pt>
                <c:pt idx="30">
                  <c:v>Tennessee Titans</c:v>
                </c:pt>
                <c:pt idx="31">
                  <c:v>Washington Redskins</c:v>
                </c:pt>
              </c:strCache>
            </c:strRef>
          </c:cat>
          <c:val>
            <c:numRef>
              <c:f>Sheet1!$B$2:$B$33</c:f>
              <c:numCache>
                <c:formatCode>General</c:formatCode>
                <c:ptCount val="32"/>
                <c:pt idx="0">
                  <c:v>20.766999999999999</c:v>
                </c:pt>
                <c:pt idx="1">
                  <c:v>24.952999999999999</c:v>
                </c:pt>
                <c:pt idx="2">
                  <c:v>24.163</c:v>
                </c:pt>
                <c:pt idx="3">
                  <c:v>20.777999999999999</c:v>
                </c:pt>
                <c:pt idx="4">
                  <c:v>22.646999999999998</c:v>
                </c:pt>
                <c:pt idx="5">
                  <c:v>21.282</c:v>
                </c:pt>
                <c:pt idx="6">
                  <c:v>21.77</c:v>
                </c:pt>
                <c:pt idx="7">
                  <c:v>17.925000000000001</c:v>
                </c:pt>
                <c:pt idx="8">
                  <c:v>24.181999999999999</c:v>
                </c:pt>
                <c:pt idx="9">
                  <c:v>23.658999999999999</c:v>
                </c:pt>
                <c:pt idx="10">
                  <c:v>23.048999999999999</c:v>
                </c:pt>
                <c:pt idx="11">
                  <c:v>26.079000000000001</c:v>
                </c:pt>
                <c:pt idx="12">
                  <c:v>22.146999999999998</c:v>
                </c:pt>
                <c:pt idx="13">
                  <c:v>22.882000000000001</c:v>
                </c:pt>
                <c:pt idx="14">
                  <c:v>18.882999999999999</c:v>
                </c:pt>
                <c:pt idx="15">
                  <c:v>24.058</c:v>
                </c:pt>
                <c:pt idx="16">
                  <c:v>20.664999999999999</c:v>
                </c:pt>
                <c:pt idx="17">
                  <c:v>23.695</c:v>
                </c:pt>
                <c:pt idx="18">
                  <c:v>20.902000000000001</c:v>
                </c:pt>
                <c:pt idx="19">
                  <c:v>19.789000000000001</c:v>
                </c:pt>
                <c:pt idx="20">
                  <c:v>21.975999999999999</c:v>
                </c:pt>
                <c:pt idx="21">
                  <c:v>29.463999999999999</c:v>
                </c:pt>
                <c:pt idx="22">
                  <c:v>28.035</c:v>
                </c:pt>
                <c:pt idx="23">
                  <c:v>22.376000000000001</c:v>
                </c:pt>
                <c:pt idx="24">
                  <c:v>19.821999999999999</c:v>
                </c:pt>
                <c:pt idx="25">
                  <c:v>24.744</c:v>
                </c:pt>
                <c:pt idx="26">
                  <c:v>23.725000000000001</c:v>
                </c:pt>
                <c:pt idx="27">
                  <c:v>22.204999999999998</c:v>
                </c:pt>
                <c:pt idx="28">
                  <c:v>24.073</c:v>
                </c:pt>
                <c:pt idx="29">
                  <c:v>21.669</c:v>
                </c:pt>
                <c:pt idx="30">
                  <c:v>20.975999999999999</c:v>
                </c:pt>
                <c:pt idx="31">
                  <c:v>20.777999999999999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D8-470D-92AA-CD5AB7E6AB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StdDev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Sheet1!$A$2:$A$33</c:f>
              <c:strCache>
                <c:ptCount val="32"/>
                <c:pt idx="0">
                  <c:v>Arizona Cardinals</c:v>
                </c:pt>
                <c:pt idx="1">
                  <c:v>Atlanta Falcons</c:v>
                </c:pt>
                <c:pt idx="2">
                  <c:v>Baltimore Ravens</c:v>
                </c:pt>
                <c:pt idx="3">
                  <c:v>Buffalo Bills</c:v>
                </c:pt>
                <c:pt idx="4">
                  <c:v>Carolina Panthers</c:v>
                </c:pt>
                <c:pt idx="5">
                  <c:v>Chicago Bears</c:v>
                </c:pt>
                <c:pt idx="6">
                  <c:v>Cincinnati Bengals</c:v>
                </c:pt>
                <c:pt idx="7">
                  <c:v>Cleveland Browns</c:v>
                </c:pt>
                <c:pt idx="8">
                  <c:v>Dallas Cowboys</c:v>
                </c:pt>
                <c:pt idx="9">
                  <c:v>Denver Broncos</c:v>
                </c:pt>
                <c:pt idx="10">
                  <c:v>Detroit Lions</c:v>
                </c:pt>
                <c:pt idx="11">
                  <c:v>Green Bay Packers</c:v>
                </c:pt>
                <c:pt idx="12">
                  <c:v>Houston Texans</c:v>
                </c:pt>
                <c:pt idx="13">
                  <c:v>Indianapolis Colts</c:v>
                </c:pt>
                <c:pt idx="14">
                  <c:v>Jacksonville Jaguars</c:v>
                </c:pt>
                <c:pt idx="15">
                  <c:v>Kansas City Chiefs</c:v>
                </c:pt>
                <c:pt idx="16">
                  <c:v>Las Vegas Raiders</c:v>
                </c:pt>
                <c:pt idx="17">
                  <c:v>Los Angeles Chargers</c:v>
                </c:pt>
                <c:pt idx="18">
                  <c:v>Los Angeles Rams</c:v>
                </c:pt>
                <c:pt idx="19">
                  <c:v>Miami Dolphins</c:v>
                </c:pt>
                <c:pt idx="20">
                  <c:v>Minnesota Vikings</c:v>
                </c:pt>
                <c:pt idx="21">
                  <c:v>New England Patriots</c:v>
                </c:pt>
                <c:pt idx="22">
                  <c:v>New Orleans Saints</c:v>
                </c:pt>
                <c:pt idx="23">
                  <c:v>New York Giants</c:v>
                </c:pt>
                <c:pt idx="24">
                  <c:v>New York Jets</c:v>
                </c:pt>
                <c:pt idx="25">
                  <c:v>Philadelphia Eagles</c:v>
                </c:pt>
                <c:pt idx="26">
                  <c:v>Pittsburgh Steelers</c:v>
                </c:pt>
                <c:pt idx="27">
                  <c:v>San Francisco 49ers</c:v>
                </c:pt>
                <c:pt idx="28">
                  <c:v>Seattle Seahawks</c:v>
                </c:pt>
                <c:pt idx="29">
                  <c:v>Tampa Bay Buccaneers</c:v>
                </c:pt>
                <c:pt idx="30">
                  <c:v>Tennessee Titans</c:v>
                </c:pt>
                <c:pt idx="31">
                  <c:v>Washington Redskins</c:v>
                </c:pt>
              </c:strCache>
            </c:strRef>
          </c:cat>
          <c:val>
            <c:numRef>
              <c:f>Sheet1!$C$2:$C$33</c:f>
              <c:numCache>
                <c:formatCode>General</c:formatCode>
                <c:ptCount val="32"/>
                <c:pt idx="0">
                  <c:v>10.074</c:v>
                </c:pt>
                <c:pt idx="1">
                  <c:v>9.9480000000000004</c:v>
                </c:pt>
                <c:pt idx="2">
                  <c:v>9.4380000000000006</c:v>
                </c:pt>
                <c:pt idx="3">
                  <c:v>9.8940000000000001</c:v>
                </c:pt>
                <c:pt idx="4">
                  <c:v>10.613</c:v>
                </c:pt>
                <c:pt idx="5">
                  <c:v>9.56</c:v>
                </c:pt>
                <c:pt idx="6">
                  <c:v>9.3339999999999996</c:v>
                </c:pt>
                <c:pt idx="7">
                  <c:v>8.343</c:v>
                </c:pt>
                <c:pt idx="8">
                  <c:v>10.068</c:v>
                </c:pt>
                <c:pt idx="9">
                  <c:v>10.483000000000001</c:v>
                </c:pt>
                <c:pt idx="10">
                  <c:v>9.2669999999999995</c:v>
                </c:pt>
                <c:pt idx="11">
                  <c:v>10.561</c:v>
                </c:pt>
                <c:pt idx="12">
                  <c:v>9.6449999999999996</c:v>
                </c:pt>
                <c:pt idx="13">
                  <c:v>9.3420000000000005</c:v>
                </c:pt>
                <c:pt idx="14">
                  <c:v>9.6519999999999992</c:v>
                </c:pt>
                <c:pt idx="15">
                  <c:v>11.069000000000001</c:v>
                </c:pt>
                <c:pt idx="16">
                  <c:v>9.7059999999999995</c:v>
                </c:pt>
                <c:pt idx="17">
                  <c:v>9.3979999999999997</c:v>
                </c:pt>
                <c:pt idx="18">
                  <c:v>11.661</c:v>
                </c:pt>
                <c:pt idx="19">
                  <c:v>9.1150000000000002</c:v>
                </c:pt>
                <c:pt idx="20">
                  <c:v>9.7370000000000001</c:v>
                </c:pt>
                <c:pt idx="21">
                  <c:v>10.151999999999999</c:v>
                </c:pt>
                <c:pt idx="22">
                  <c:v>10.723000000000001</c:v>
                </c:pt>
                <c:pt idx="23">
                  <c:v>10.025</c:v>
                </c:pt>
                <c:pt idx="24">
                  <c:v>10.403</c:v>
                </c:pt>
                <c:pt idx="25">
                  <c:v>9.8170000000000002</c:v>
                </c:pt>
                <c:pt idx="26">
                  <c:v>9.468</c:v>
                </c:pt>
                <c:pt idx="27">
                  <c:v>10.343</c:v>
                </c:pt>
                <c:pt idx="28">
                  <c:v>9.7850000000000001</c:v>
                </c:pt>
                <c:pt idx="29">
                  <c:v>9.4930000000000003</c:v>
                </c:pt>
                <c:pt idx="30">
                  <c:v>9.8870000000000005</c:v>
                </c:pt>
                <c:pt idx="31">
                  <c:v>9.0359999999999996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D8-470D-92AA-CD5AB7E6AB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30"/>
        <c:axId val="718606392"/>
        <c:axId val="718610872"/>
      </c:barChart>
      <c:catAx>
        <c:axId val="718606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18610872"/>
        <c:crosses val="autoZero"/>
        <c:auto val="1"/>
        <c:lblAlgn val="ctr"/>
        <c:lblOffset val="100"/>
        <c:noMultiLvlLbl val="0"/>
      </c:catAx>
      <c:valAx>
        <c:axId val="7186108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18606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r">
              <a:defRPr sz="16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 sz="1600"/>
              <a:t>Mean Posterior Home Adv</a:t>
            </a:r>
          </a:p>
        </c:rich>
      </c:tx>
      <c:layout>
        <c:manualLayout>
          <c:xMode val="edge"/>
          <c:yMode val="edge"/>
          <c:x val="0.2711657477936951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r">
            <a:defRPr sz="16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Sheet2!$D$1</c:f>
              <c:strCache>
                <c:ptCount val="1"/>
                <c:pt idx="0">
                  <c:v>HomeAdv</c:v>
                </c:pt>
              </c:strCache>
            </c:strRef>
          </c:tx>
          <c:spPr>
            <a:solidFill>
              <a:srgbClr val="C000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Sheet2!$A$2:$A$33</c:f>
              <c:strCache>
                <c:ptCount val="32"/>
                <c:pt idx="0">
                  <c:v>New York Jets</c:v>
                </c:pt>
                <c:pt idx="1">
                  <c:v>Washington Redskins</c:v>
                </c:pt>
                <c:pt idx="2">
                  <c:v>Chicago Bears</c:v>
                </c:pt>
                <c:pt idx="3">
                  <c:v>Denver Broncos</c:v>
                </c:pt>
                <c:pt idx="4">
                  <c:v>Jacksonville Jaguars</c:v>
                </c:pt>
                <c:pt idx="5">
                  <c:v>Miami Dolphins</c:v>
                </c:pt>
                <c:pt idx="6">
                  <c:v>Cincinnati Bengals</c:v>
                </c:pt>
                <c:pt idx="7">
                  <c:v>Pittsburgh Steelers</c:v>
                </c:pt>
                <c:pt idx="8">
                  <c:v>Carolina Panthers</c:v>
                </c:pt>
                <c:pt idx="9">
                  <c:v>Las Vegas Raiders</c:v>
                </c:pt>
                <c:pt idx="10">
                  <c:v>Buffalo Bills</c:v>
                </c:pt>
                <c:pt idx="11">
                  <c:v>New York Giants</c:v>
                </c:pt>
                <c:pt idx="12">
                  <c:v>Tennessee Titans</c:v>
                </c:pt>
                <c:pt idx="13">
                  <c:v>Cleveland Browns</c:v>
                </c:pt>
                <c:pt idx="14">
                  <c:v>Los Angeles Chargers</c:v>
                </c:pt>
                <c:pt idx="15">
                  <c:v>Detroit Lions</c:v>
                </c:pt>
                <c:pt idx="16">
                  <c:v>Philadelphia Eagles</c:v>
                </c:pt>
                <c:pt idx="17">
                  <c:v>Indianapolis Colts</c:v>
                </c:pt>
                <c:pt idx="18">
                  <c:v>Arizona Cardinals</c:v>
                </c:pt>
                <c:pt idx="19">
                  <c:v>Atlanta Falcons</c:v>
                </c:pt>
                <c:pt idx="20">
                  <c:v>Los Angeles Rams</c:v>
                </c:pt>
                <c:pt idx="21">
                  <c:v>Houston Texans</c:v>
                </c:pt>
                <c:pt idx="22">
                  <c:v>Green Bay Packers</c:v>
                </c:pt>
                <c:pt idx="23">
                  <c:v>Minnesota Vikings</c:v>
                </c:pt>
                <c:pt idx="24">
                  <c:v>New England Patriots</c:v>
                </c:pt>
                <c:pt idx="25">
                  <c:v>Seattle Seahawks</c:v>
                </c:pt>
                <c:pt idx="26">
                  <c:v>New Orleans Saints</c:v>
                </c:pt>
                <c:pt idx="27">
                  <c:v>Dallas Cowboys</c:v>
                </c:pt>
                <c:pt idx="28">
                  <c:v>Tampa Bay Buccaneers</c:v>
                </c:pt>
                <c:pt idx="29">
                  <c:v>San Francisco 49ers</c:v>
                </c:pt>
                <c:pt idx="30">
                  <c:v>Kansas City Chiefs</c:v>
                </c:pt>
                <c:pt idx="31">
                  <c:v>Baltimore Ravens</c:v>
                </c:pt>
              </c:strCache>
            </c:strRef>
          </c:cat>
          <c:val>
            <c:numRef>
              <c:f>Sheet2!$D$2:$D$33</c:f>
              <c:numCache>
                <c:formatCode>General</c:formatCode>
                <c:ptCount val="32"/>
                <c:pt idx="0">
                  <c:v>1.5109999999999999</c:v>
                </c:pt>
                <c:pt idx="1">
                  <c:v>2.0129999999999999</c:v>
                </c:pt>
                <c:pt idx="2">
                  <c:v>1.3149999999999999</c:v>
                </c:pt>
                <c:pt idx="3">
                  <c:v>2.456</c:v>
                </c:pt>
                <c:pt idx="4">
                  <c:v>2.2949999999999999</c:v>
                </c:pt>
                <c:pt idx="5">
                  <c:v>1.413</c:v>
                </c:pt>
                <c:pt idx="6">
                  <c:v>2.7789999999999999</c:v>
                </c:pt>
                <c:pt idx="7">
                  <c:v>3.375</c:v>
                </c:pt>
                <c:pt idx="8">
                  <c:v>1.6140000000000001</c:v>
                </c:pt>
                <c:pt idx="9">
                  <c:v>2.2789999999999999</c:v>
                </c:pt>
                <c:pt idx="10">
                  <c:v>1.407</c:v>
                </c:pt>
                <c:pt idx="11">
                  <c:v>1.419</c:v>
                </c:pt>
                <c:pt idx="12">
                  <c:v>2.6190000000000002</c:v>
                </c:pt>
                <c:pt idx="13">
                  <c:v>2.4180000000000001</c:v>
                </c:pt>
                <c:pt idx="14">
                  <c:v>1.65</c:v>
                </c:pt>
                <c:pt idx="15">
                  <c:v>2.59</c:v>
                </c:pt>
                <c:pt idx="16">
                  <c:v>1.3109999999999999</c:v>
                </c:pt>
                <c:pt idx="17">
                  <c:v>2.16</c:v>
                </c:pt>
                <c:pt idx="18">
                  <c:v>1.7170000000000001</c:v>
                </c:pt>
                <c:pt idx="19">
                  <c:v>1.3959999999999999</c:v>
                </c:pt>
                <c:pt idx="20">
                  <c:v>1.4159999999999999</c:v>
                </c:pt>
                <c:pt idx="21">
                  <c:v>1.6419999999999999</c:v>
                </c:pt>
                <c:pt idx="22">
                  <c:v>2.681</c:v>
                </c:pt>
                <c:pt idx="23">
                  <c:v>1.929</c:v>
                </c:pt>
                <c:pt idx="24">
                  <c:v>1.73</c:v>
                </c:pt>
                <c:pt idx="25">
                  <c:v>2.081</c:v>
                </c:pt>
                <c:pt idx="26">
                  <c:v>1.873</c:v>
                </c:pt>
                <c:pt idx="27">
                  <c:v>4.2640000000000002</c:v>
                </c:pt>
                <c:pt idx="28">
                  <c:v>1.5549999999999999</c:v>
                </c:pt>
                <c:pt idx="29">
                  <c:v>3.5760000000000001</c:v>
                </c:pt>
                <c:pt idx="30">
                  <c:v>1.8540000000000001</c:v>
                </c:pt>
                <c:pt idx="31">
                  <c:v>1.389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AE-4BF2-8741-96C2155BAE7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 sz="1600"/>
              <a:t>Mean Posterior Defense</a:t>
            </a:r>
          </a:p>
        </c:rich>
      </c:tx>
      <c:layout>
        <c:manualLayout>
          <c:xMode val="edge"/>
          <c:yMode val="edge"/>
          <c:x val="0.2731087525786886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Sheet2!$C$1</c:f>
              <c:strCache>
                <c:ptCount val="1"/>
                <c:pt idx="0">
                  <c:v>Defense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Sheet2!$A$2:$A$33</c:f>
              <c:strCache>
                <c:ptCount val="32"/>
                <c:pt idx="0">
                  <c:v>New York Jets</c:v>
                </c:pt>
                <c:pt idx="1">
                  <c:v>Washington Redskins</c:v>
                </c:pt>
                <c:pt idx="2">
                  <c:v>Chicago Bears</c:v>
                </c:pt>
                <c:pt idx="3">
                  <c:v>Denver Broncos</c:v>
                </c:pt>
                <c:pt idx="4">
                  <c:v>Jacksonville Jaguars</c:v>
                </c:pt>
                <c:pt idx="5">
                  <c:v>Miami Dolphins</c:v>
                </c:pt>
                <c:pt idx="6">
                  <c:v>Cincinnati Bengals</c:v>
                </c:pt>
                <c:pt idx="7">
                  <c:v>Pittsburgh Steelers</c:v>
                </c:pt>
                <c:pt idx="8">
                  <c:v>Carolina Panthers</c:v>
                </c:pt>
                <c:pt idx="9">
                  <c:v>Las Vegas Raiders</c:v>
                </c:pt>
                <c:pt idx="10">
                  <c:v>Buffalo Bills</c:v>
                </c:pt>
                <c:pt idx="11">
                  <c:v>New York Giants</c:v>
                </c:pt>
                <c:pt idx="12">
                  <c:v>Tennessee Titans</c:v>
                </c:pt>
                <c:pt idx="13">
                  <c:v>Cleveland Browns</c:v>
                </c:pt>
                <c:pt idx="14">
                  <c:v>Los Angeles Chargers</c:v>
                </c:pt>
                <c:pt idx="15">
                  <c:v>Detroit Lions</c:v>
                </c:pt>
                <c:pt idx="16">
                  <c:v>Philadelphia Eagles</c:v>
                </c:pt>
                <c:pt idx="17">
                  <c:v>Indianapolis Colts</c:v>
                </c:pt>
                <c:pt idx="18">
                  <c:v>Arizona Cardinals</c:v>
                </c:pt>
                <c:pt idx="19">
                  <c:v>Atlanta Falcons</c:v>
                </c:pt>
                <c:pt idx="20">
                  <c:v>Los Angeles Rams</c:v>
                </c:pt>
                <c:pt idx="21">
                  <c:v>Houston Texans</c:v>
                </c:pt>
                <c:pt idx="22">
                  <c:v>Green Bay Packers</c:v>
                </c:pt>
                <c:pt idx="23">
                  <c:v>Minnesota Vikings</c:v>
                </c:pt>
                <c:pt idx="24">
                  <c:v>New England Patriots</c:v>
                </c:pt>
                <c:pt idx="25">
                  <c:v>Seattle Seahawks</c:v>
                </c:pt>
                <c:pt idx="26">
                  <c:v>New Orleans Saints</c:v>
                </c:pt>
                <c:pt idx="27">
                  <c:v>Dallas Cowboys</c:v>
                </c:pt>
                <c:pt idx="28">
                  <c:v>Tampa Bay Buccaneers</c:v>
                </c:pt>
                <c:pt idx="29">
                  <c:v>San Francisco 49ers</c:v>
                </c:pt>
                <c:pt idx="30">
                  <c:v>Kansas City Chiefs</c:v>
                </c:pt>
                <c:pt idx="31">
                  <c:v>Baltimore Ravens</c:v>
                </c:pt>
              </c:strCache>
            </c:strRef>
          </c:cat>
          <c:val>
            <c:numRef>
              <c:f>Sheet2!$C$2:$C$33</c:f>
              <c:numCache>
                <c:formatCode>General</c:formatCode>
                <c:ptCount val="32"/>
                <c:pt idx="0">
                  <c:v>7.8310000000000004</c:v>
                </c:pt>
                <c:pt idx="1">
                  <c:v>4.8639999999999999</c:v>
                </c:pt>
                <c:pt idx="2">
                  <c:v>10.568</c:v>
                </c:pt>
                <c:pt idx="3">
                  <c:v>11.506</c:v>
                </c:pt>
                <c:pt idx="4">
                  <c:v>6.6130000000000004</c:v>
                </c:pt>
                <c:pt idx="5">
                  <c:v>3.1190000000000002</c:v>
                </c:pt>
                <c:pt idx="6">
                  <c:v>5.1849999999999996</c:v>
                </c:pt>
                <c:pt idx="7">
                  <c:v>11.209</c:v>
                </c:pt>
                <c:pt idx="8">
                  <c:v>4.4340000000000002</c:v>
                </c:pt>
                <c:pt idx="9">
                  <c:v>4.5940000000000003</c:v>
                </c:pt>
                <c:pt idx="10">
                  <c:v>11.359</c:v>
                </c:pt>
                <c:pt idx="11">
                  <c:v>4.1769999999999996</c:v>
                </c:pt>
                <c:pt idx="12">
                  <c:v>10.515000000000001</c:v>
                </c:pt>
                <c:pt idx="13">
                  <c:v>7.31</c:v>
                </c:pt>
                <c:pt idx="14">
                  <c:v>7.2839999999999998</c:v>
                </c:pt>
                <c:pt idx="15">
                  <c:v>4.9610000000000003</c:v>
                </c:pt>
                <c:pt idx="16">
                  <c:v>7.7220000000000004</c:v>
                </c:pt>
                <c:pt idx="17">
                  <c:v>7.1779999999999999</c:v>
                </c:pt>
                <c:pt idx="18">
                  <c:v>4.9640000000000004</c:v>
                </c:pt>
                <c:pt idx="19">
                  <c:v>8.5730000000000004</c:v>
                </c:pt>
                <c:pt idx="20">
                  <c:v>11.367000000000001</c:v>
                </c:pt>
                <c:pt idx="21">
                  <c:v>6.7759999999999998</c:v>
                </c:pt>
                <c:pt idx="22">
                  <c:v>9.625</c:v>
                </c:pt>
                <c:pt idx="23">
                  <c:v>10.385999999999999</c:v>
                </c:pt>
                <c:pt idx="24">
                  <c:v>15.907999999999999</c:v>
                </c:pt>
                <c:pt idx="25">
                  <c:v>8.0549999999999997</c:v>
                </c:pt>
                <c:pt idx="26">
                  <c:v>10.542</c:v>
                </c:pt>
                <c:pt idx="27">
                  <c:v>8.2840000000000007</c:v>
                </c:pt>
                <c:pt idx="28">
                  <c:v>4.4800000000000004</c:v>
                </c:pt>
                <c:pt idx="29">
                  <c:v>14.129</c:v>
                </c:pt>
                <c:pt idx="30">
                  <c:v>10.478</c:v>
                </c:pt>
                <c:pt idx="31">
                  <c:v>11.074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A8-4FE4-AD41-9C4EE457895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 sz="1600"/>
              <a:t>Mean Posterior Offense</a:t>
            </a:r>
          </a:p>
        </c:rich>
      </c:tx>
      <c:layout>
        <c:manualLayout>
          <c:xMode val="edge"/>
          <c:yMode val="edge"/>
          <c:x val="0.2791579290930602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Offense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Sheet2!$A$2:$A$33</c:f>
              <c:strCache>
                <c:ptCount val="32"/>
                <c:pt idx="0">
                  <c:v>New York Jets</c:v>
                </c:pt>
                <c:pt idx="1">
                  <c:v>Washington Redskins</c:v>
                </c:pt>
                <c:pt idx="2">
                  <c:v>Chicago Bears</c:v>
                </c:pt>
                <c:pt idx="3">
                  <c:v>Denver Broncos</c:v>
                </c:pt>
                <c:pt idx="4">
                  <c:v>Jacksonville Jaguars</c:v>
                </c:pt>
                <c:pt idx="5">
                  <c:v>Miami Dolphins</c:v>
                </c:pt>
                <c:pt idx="6">
                  <c:v>Cincinnati Bengals</c:v>
                </c:pt>
                <c:pt idx="7">
                  <c:v>Pittsburgh Steelers</c:v>
                </c:pt>
                <c:pt idx="8">
                  <c:v>Carolina Panthers</c:v>
                </c:pt>
                <c:pt idx="9">
                  <c:v>Las Vegas Raiders</c:v>
                </c:pt>
                <c:pt idx="10">
                  <c:v>Buffalo Bills</c:v>
                </c:pt>
                <c:pt idx="11">
                  <c:v>New York Giants</c:v>
                </c:pt>
                <c:pt idx="12">
                  <c:v>Tennessee Titans</c:v>
                </c:pt>
                <c:pt idx="13">
                  <c:v>Cleveland Browns</c:v>
                </c:pt>
                <c:pt idx="14">
                  <c:v>Los Angeles Chargers</c:v>
                </c:pt>
                <c:pt idx="15">
                  <c:v>Detroit Lions</c:v>
                </c:pt>
                <c:pt idx="16">
                  <c:v>Philadelphia Eagles</c:v>
                </c:pt>
                <c:pt idx="17">
                  <c:v>Indianapolis Colts</c:v>
                </c:pt>
                <c:pt idx="18">
                  <c:v>Arizona Cardinals</c:v>
                </c:pt>
                <c:pt idx="19">
                  <c:v>Atlanta Falcons</c:v>
                </c:pt>
                <c:pt idx="20">
                  <c:v>Los Angeles Rams</c:v>
                </c:pt>
                <c:pt idx="21">
                  <c:v>Houston Texans</c:v>
                </c:pt>
                <c:pt idx="22">
                  <c:v>Green Bay Packers</c:v>
                </c:pt>
                <c:pt idx="23">
                  <c:v>Minnesota Vikings</c:v>
                </c:pt>
                <c:pt idx="24">
                  <c:v>New England Patriots</c:v>
                </c:pt>
                <c:pt idx="25">
                  <c:v>Seattle Seahawks</c:v>
                </c:pt>
                <c:pt idx="26">
                  <c:v>New Orleans Saints</c:v>
                </c:pt>
                <c:pt idx="27">
                  <c:v>Dallas Cowboys</c:v>
                </c:pt>
                <c:pt idx="28">
                  <c:v>Tampa Bay Buccaneers</c:v>
                </c:pt>
                <c:pt idx="29">
                  <c:v>San Francisco 49ers</c:v>
                </c:pt>
                <c:pt idx="30">
                  <c:v>Kansas City Chiefs</c:v>
                </c:pt>
                <c:pt idx="31">
                  <c:v>Baltimore Ravens</c:v>
                </c:pt>
              </c:strCache>
            </c:strRef>
          </c:cat>
          <c:val>
            <c:numRef>
              <c:f>Sheet2!$B$2:$B$33</c:f>
              <c:numCache>
                <c:formatCode>General</c:formatCode>
                <c:ptCount val="32"/>
                <c:pt idx="0">
                  <c:v>25.012</c:v>
                </c:pt>
                <c:pt idx="1">
                  <c:v>25.062000000000001</c:v>
                </c:pt>
                <c:pt idx="2">
                  <c:v>26.79</c:v>
                </c:pt>
                <c:pt idx="3">
                  <c:v>26.899000000000001</c:v>
                </c:pt>
                <c:pt idx="4">
                  <c:v>27.155000000000001</c:v>
                </c:pt>
                <c:pt idx="5">
                  <c:v>27.456</c:v>
                </c:pt>
                <c:pt idx="6">
                  <c:v>28.757000000000001</c:v>
                </c:pt>
                <c:pt idx="7">
                  <c:v>29.228999999999999</c:v>
                </c:pt>
                <c:pt idx="8">
                  <c:v>29.591000000000001</c:v>
                </c:pt>
                <c:pt idx="9">
                  <c:v>29.754999999999999</c:v>
                </c:pt>
                <c:pt idx="10">
                  <c:v>30.396999999999998</c:v>
                </c:pt>
                <c:pt idx="11">
                  <c:v>31.233000000000001</c:v>
                </c:pt>
                <c:pt idx="12">
                  <c:v>31.637</c:v>
                </c:pt>
                <c:pt idx="13">
                  <c:v>31.817</c:v>
                </c:pt>
                <c:pt idx="14">
                  <c:v>31.821000000000002</c:v>
                </c:pt>
                <c:pt idx="15">
                  <c:v>31.887</c:v>
                </c:pt>
                <c:pt idx="16">
                  <c:v>31.94</c:v>
                </c:pt>
                <c:pt idx="17">
                  <c:v>32.158000000000001</c:v>
                </c:pt>
                <c:pt idx="18">
                  <c:v>32.643999999999998</c:v>
                </c:pt>
                <c:pt idx="19">
                  <c:v>33.457000000000001</c:v>
                </c:pt>
                <c:pt idx="20">
                  <c:v>33.671999999999997</c:v>
                </c:pt>
                <c:pt idx="21">
                  <c:v>33.773000000000003</c:v>
                </c:pt>
                <c:pt idx="22">
                  <c:v>34.219000000000001</c:v>
                </c:pt>
                <c:pt idx="23">
                  <c:v>34.229999999999997</c:v>
                </c:pt>
                <c:pt idx="24">
                  <c:v>34.71</c:v>
                </c:pt>
                <c:pt idx="25">
                  <c:v>35.457000000000001</c:v>
                </c:pt>
                <c:pt idx="26">
                  <c:v>35.536000000000001</c:v>
                </c:pt>
                <c:pt idx="27">
                  <c:v>35.921999999999997</c:v>
                </c:pt>
                <c:pt idx="28">
                  <c:v>38.277999999999999</c:v>
                </c:pt>
                <c:pt idx="29">
                  <c:v>38.634</c:v>
                </c:pt>
                <c:pt idx="30">
                  <c:v>40.877000000000002</c:v>
                </c:pt>
                <c:pt idx="31">
                  <c:v>41.36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99-484E-915D-1BB3D249065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 sz="1600"/>
              <a:t>Chance of winning the Super Bowl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Sheet3!$C$1</c:f>
              <c:strCache>
                <c:ptCount val="1"/>
                <c:pt idx="0">
                  <c:v>PctSB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Sheet3!$A$2:$A$33</c:f>
              <c:strCache>
                <c:ptCount val="32"/>
                <c:pt idx="0">
                  <c:v>Arizona Cardinals</c:v>
                </c:pt>
                <c:pt idx="1">
                  <c:v>Carolina Panthers</c:v>
                </c:pt>
                <c:pt idx="2">
                  <c:v>Cincinnati Bengals</c:v>
                </c:pt>
                <c:pt idx="3">
                  <c:v>Jacksonville Jaguars</c:v>
                </c:pt>
                <c:pt idx="4">
                  <c:v>Las Vegas Raiders</c:v>
                </c:pt>
                <c:pt idx="5">
                  <c:v>Miami Dolphins</c:v>
                </c:pt>
                <c:pt idx="6">
                  <c:v>New York Giants</c:v>
                </c:pt>
                <c:pt idx="7">
                  <c:v>New York Jets</c:v>
                </c:pt>
                <c:pt idx="8">
                  <c:v>Washington Redskins</c:v>
                </c:pt>
                <c:pt idx="9">
                  <c:v>Chicago Bears</c:v>
                </c:pt>
                <c:pt idx="10">
                  <c:v>Detroit Lions</c:v>
                </c:pt>
                <c:pt idx="11">
                  <c:v>Los Angeles Chargers</c:v>
                </c:pt>
                <c:pt idx="12">
                  <c:v>Pittsburgh Steelers</c:v>
                </c:pt>
                <c:pt idx="13">
                  <c:v>Cleveland Browns</c:v>
                </c:pt>
                <c:pt idx="14">
                  <c:v>Denver Broncos</c:v>
                </c:pt>
                <c:pt idx="15">
                  <c:v>Philadelphia Eagles</c:v>
                </c:pt>
                <c:pt idx="16">
                  <c:v>Indianapolis Colts</c:v>
                </c:pt>
                <c:pt idx="17">
                  <c:v>Houston Texans</c:v>
                </c:pt>
                <c:pt idx="18">
                  <c:v>Seattle Seahawks</c:v>
                </c:pt>
                <c:pt idx="19">
                  <c:v>Buffalo Bills</c:v>
                </c:pt>
                <c:pt idx="20">
                  <c:v>Atlanta Falcons</c:v>
                </c:pt>
                <c:pt idx="21">
                  <c:v>Tennessee Titans</c:v>
                </c:pt>
                <c:pt idx="22">
                  <c:v>Tampa Bay Buccaneers</c:v>
                </c:pt>
                <c:pt idx="23">
                  <c:v>Green Bay Packers</c:v>
                </c:pt>
                <c:pt idx="24">
                  <c:v>Los Angeles Rams</c:v>
                </c:pt>
                <c:pt idx="25">
                  <c:v>Minnesota Vikings</c:v>
                </c:pt>
                <c:pt idx="26">
                  <c:v>Dallas Cowboys</c:v>
                </c:pt>
                <c:pt idx="27">
                  <c:v>New Orleans Saints</c:v>
                </c:pt>
                <c:pt idx="28">
                  <c:v>San Francisco 49ers</c:v>
                </c:pt>
                <c:pt idx="29">
                  <c:v>New England Patriots</c:v>
                </c:pt>
                <c:pt idx="30">
                  <c:v>Baltimore Ravens</c:v>
                </c:pt>
                <c:pt idx="31">
                  <c:v>Kansas City Chiefs</c:v>
                </c:pt>
              </c:strCache>
            </c:strRef>
          </c:cat>
          <c:val>
            <c:numRef>
              <c:f>Sheet3!$C$2:$C$33</c:f>
              <c:numCache>
                <c:formatCode>General</c:formatCode>
                <c:ptCount val="3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1E-3</c:v>
                </c:pt>
                <c:pt idx="10">
                  <c:v>1E-3</c:v>
                </c:pt>
                <c:pt idx="11">
                  <c:v>1E-3</c:v>
                </c:pt>
                <c:pt idx="12">
                  <c:v>1E-3</c:v>
                </c:pt>
                <c:pt idx="13">
                  <c:v>2E-3</c:v>
                </c:pt>
                <c:pt idx="14">
                  <c:v>2E-3</c:v>
                </c:pt>
                <c:pt idx="15">
                  <c:v>4.0000000000000001E-3</c:v>
                </c:pt>
                <c:pt idx="16">
                  <c:v>5.0000000000000001E-3</c:v>
                </c:pt>
                <c:pt idx="17">
                  <c:v>7.0000000000000001E-3</c:v>
                </c:pt>
                <c:pt idx="18">
                  <c:v>7.0000000000000001E-3</c:v>
                </c:pt>
                <c:pt idx="19">
                  <c:v>8.9999999999999993E-3</c:v>
                </c:pt>
                <c:pt idx="20">
                  <c:v>1.2E-2</c:v>
                </c:pt>
                <c:pt idx="21">
                  <c:v>1.2999999999999999E-2</c:v>
                </c:pt>
                <c:pt idx="22">
                  <c:v>1.4E-2</c:v>
                </c:pt>
                <c:pt idx="23">
                  <c:v>2.5999999999999999E-2</c:v>
                </c:pt>
                <c:pt idx="24">
                  <c:v>2.7E-2</c:v>
                </c:pt>
                <c:pt idx="25">
                  <c:v>3.5999999999999997E-2</c:v>
                </c:pt>
                <c:pt idx="26">
                  <c:v>4.2000000000000003E-2</c:v>
                </c:pt>
                <c:pt idx="27">
                  <c:v>5.7000000000000002E-2</c:v>
                </c:pt>
                <c:pt idx="28">
                  <c:v>0.14199999999999999</c:v>
                </c:pt>
                <c:pt idx="29">
                  <c:v>0.185</c:v>
                </c:pt>
                <c:pt idx="30">
                  <c:v>0.20200000000000001</c:v>
                </c:pt>
                <c:pt idx="31">
                  <c:v>0.20300000000000001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94-4E8E-988B-77BBDCFF994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/>
              <a:t>Chance</a:t>
            </a:r>
            <a:r>
              <a:rPr lang="en-US" baseline="0"/>
              <a:t> of winning the Super Bowl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Sheet4!$C$1</c:f>
              <c:strCache>
                <c:ptCount val="1"/>
                <c:pt idx="0">
                  <c:v>PctSB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Sheet4!$A$2:$A$33</c:f>
              <c:strCache>
                <c:ptCount val="32"/>
                <c:pt idx="0">
                  <c:v>Carolina Panthers</c:v>
                </c:pt>
                <c:pt idx="1">
                  <c:v>Jacksonville Jaguars</c:v>
                </c:pt>
                <c:pt idx="2">
                  <c:v>Miami Dolphins</c:v>
                </c:pt>
                <c:pt idx="3">
                  <c:v>Denver Broncos</c:v>
                </c:pt>
                <c:pt idx="4">
                  <c:v>Tennessee Titans</c:v>
                </c:pt>
                <c:pt idx="5">
                  <c:v>San Francisco 49ers</c:v>
                </c:pt>
                <c:pt idx="6">
                  <c:v>Arizona Cardinals</c:v>
                </c:pt>
                <c:pt idx="7">
                  <c:v>Las Vegas Raiders</c:v>
                </c:pt>
                <c:pt idx="8">
                  <c:v>Los Angeles Chargers</c:v>
                </c:pt>
                <c:pt idx="9">
                  <c:v>Minnesota Vikings</c:v>
                </c:pt>
                <c:pt idx="10">
                  <c:v>Baltimore Ravens</c:v>
                </c:pt>
                <c:pt idx="11">
                  <c:v>Philadelphia Eagles</c:v>
                </c:pt>
                <c:pt idx="12">
                  <c:v>Detroit Lions</c:v>
                </c:pt>
                <c:pt idx="13">
                  <c:v>New York Jets</c:v>
                </c:pt>
                <c:pt idx="14">
                  <c:v>New York Giants</c:v>
                </c:pt>
                <c:pt idx="15">
                  <c:v>Washington Redskins</c:v>
                </c:pt>
                <c:pt idx="16">
                  <c:v>Cleveland Browns</c:v>
                </c:pt>
                <c:pt idx="17">
                  <c:v>Buffalo Bills</c:v>
                </c:pt>
                <c:pt idx="18">
                  <c:v>Houston Texans</c:v>
                </c:pt>
                <c:pt idx="19">
                  <c:v>Atlanta Falcons</c:v>
                </c:pt>
                <c:pt idx="20">
                  <c:v>Cincinnati Bengals</c:v>
                </c:pt>
                <c:pt idx="21">
                  <c:v>Chicago Bears</c:v>
                </c:pt>
                <c:pt idx="22">
                  <c:v>Los Angeles Rams</c:v>
                </c:pt>
                <c:pt idx="23">
                  <c:v>Indianapolis Colts</c:v>
                </c:pt>
                <c:pt idx="24">
                  <c:v>Dallas Cowboys</c:v>
                </c:pt>
                <c:pt idx="25">
                  <c:v>New Orleans Saints</c:v>
                </c:pt>
                <c:pt idx="26">
                  <c:v>Green Bay Packers</c:v>
                </c:pt>
                <c:pt idx="27">
                  <c:v>Tampa Bay Buccaneers</c:v>
                </c:pt>
                <c:pt idx="28">
                  <c:v>Seattle Seahawks</c:v>
                </c:pt>
                <c:pt idx="29">
                  <c:v>Pittsburgh Steelers</c:v>
                </c:pt>
                <c:pt idx="30">
                  <c:v>Kansas City Chiefs</c:v>
                </c:pt>
                <c:pt idx="31">
                  <c:v>New England Patriots</c:v>
                </c:pt>
              </c:strCache>
            </c:strRef>
          </c:cat>
          <c:val>
            <c:numRef>
              <c:f>Sheet4!$C$2:$C$33</c:f>
              <c:numCache>
                <c:formatCode>General</c:formatCode>
                <c:ptCount val="3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1E-3</c:v>
                </c:pt>
                <c:pt idx="7">
                  <c:v>1E-3</c:v>
                </c:pt>
                <c:pt idx="8">
                  <c:v>1E-3</c:v>
                </c:pt>
                <c:pt idx="9">
                  <c:v>1E-3</c:v>
                </c:pt>
                <c:pt idx="10">
                  <c:v>1E-3</c:v>
                </c:pt>
                <c:pt idx="11">
                  <c:v>2E-3</c:v>
                </c:pt>
                <c:pt idx="12">
                  <c:v>3.0000000000000001E-3</c:v>
                </c:pt>
                <c:pt idx="13">
                  <c:v>4.0000000000000001E-3</c:v>
                </c:pt>
                <c:pt idx="14">
                  <c:v>7.0000000000000001E-3</c:v>
                </c:pt>
                <c:pt idx="15">
                  <c:v>0.01</c:v>
                </c:pt>
                <c:pt idx="16">
                  <c:v>0.01</c:v>
                </c:pt>
                <c:pt idx="17">
                  <c:v>1.2999999999999999E-2</c:v>
                </c:pt>
                <c:pt idx="18">
                  <c:v>1.6E-2</c:v>
                </c:pt>
                <c:pt idx="19">
                  <c:v>1.7999999999999999E-2</c:v>
                </c:pt>
                <c:pt idx="20">
                  <c:v>2.4E-2</c:v>
                </c:pt>
                <c:pt idx="21">
                  <c:v>2.8000000000000001E-2</c:v>
                </c:pt>
                <c:pt idx="22">
                  <c:v>3.2000000000000001E-2</c:v>
                </c:pt>
                <c:pt idx="23">
                  <c:v>0.05</c:v>
                </c:pt>
                <c:pt idx="24">
                  <c:v>5.8000000000000003E-2</c:v>
                </c:pt>
                <c:pt idx="25">
                  <c:v>6.6000000000000003E-2</c:v>
                </c:pt>
                <c:pt idx="26">
                  <c:v>6.8000000000000005E-2</c:v>
                </c:pt>
                <c:pt idx="27">
                  <c:v>9.4E-2</c:v>
                </c:pt>
                <c:pt idx="28">
                  <c:v>9.7000000000000003E-2</c:v>
                </c:pt>
                <c:pt idx="29">
                  <c:v>9.8000000000000004E-2</c:v>
                </c:pt>
                <c:pt idx="30">
                  <c:v>0.121</c:v>
                </c:pt>
                <c:pt idx="31">
                  <c:v>0.17899999999999999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F-41A1-BDD1-FAE0BAC0DB7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/>
              <a:t>Winning chance updated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'Sheet4 (2)'!$C$1</c:f>
              <c:strCache>
                <c:ptCount val="1"/>
                <c:pt idx="0">
                  <c:v>PctSB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'Sheet4 (2)'!$A$2:$A$33</c:f>
              <c:strCache>
                <c:ptCount val="32"/>
                <c:pt idx="0">
                  <c:v>Arizona Cardinals</c:v>
                </c:pt>
                <c:pt idx="1">
                  <c:v>Carolina Panthers</c:v>
                </c:pt>
                <c:pt idx="2">
                  <c:v>Cincinnati Bengals</c:v>
                </c:pt>
                <c:pt idx="3">
                  <c:v>Jacksonville Jaguars</c:v>
                </c:pt>
                <c:pt idx="4">
                  <c:v>Las Vegas Raiders</c:v>
                </c:pt>
                <c:pt idx="5">
                  <c:v>Miami Dolphins</c:v>
                </c:pt>
                <c:pt idx="6">
                  <c:v>New York Giants</c:v>
                </c:pt>
                <c:pt idx="7">
                  <c:v>New York Jets</c:v>
                </c:pt>
                <c:pt idx="8">
                  <c:v>Washington Redskins</c:v>
                </c:pt>
                <c:pt idx="9">
                  <c:v>Chicago Bears</c:v>
                </c:pt>
                <c:pt idx="10">
                  <c:v>Detroit Lions</c:v>
                </c:pt>
                <c:pt idx="11">
                  <c:v>Los Angeles Chargers</c:v>
                </c:pt>
                <c:pt idx="12">
                  <c:v>Pittsburgh Steelers</c:v>
                </c:pt>
                <c:pt idx="13">
                  <c:v>Cleveland Browns</c:v>
                </c:pt>
                <c:pt idx="14">
                  <c:v>Denver Broncos</c:v>
                </c:pt>
                <c:pt idx="15">
                  <c:v>Philadelphia Eagles</c:v>
                </c:pt>
                <c:pt idx="16">
                  <c:v>Indianapolis Colts</c:v>
                </c:pt>
                <c:pt idx="17">
                  <c:v>Houston Texans</c:v>
                </c:pt>
                <c:pt idx="18">
                  <c:v>Seattle Seahawks</c:v>
                </c:pt>
                <c:pt idx="19">
                  <c:v>Buffalo Bills</c:v>
                </c:pt>
                <c:pt idx="20">
                  <c:v>Atlanta Falcons</c:v>
                </c:pt>
                <c:pt idx="21">
                  <c:v>Tennessee Titans</c:v>
                </c:pt>
                <c:pt idx="22">
                  <c:v>Tampa Bay Buccaneers</c:v>
                </c:pt>
                <c:pt idx="23">
                  <c:v>Green Bay Packers</c:v>
                </c:pt>
                <c:pt idx="24">
                  <c:v>Los Angeles Rams</c:v>
                </c:pt>
                <c:pt idx="25">
                  <c:v>Minnesota Vikings</c:v>
                </c:pt>
                <c:pt idx="26">
                  <c:v>Dallas Cowboys</c:v>
                </c:pt>
                <c:pt idx="27">
                  <c:v>New Orleans Saints</c:v>
                </c:pt>
                <c:pt idx="28">
                  <c:v>San Francisco 49ers</c:v>
                </c:pt>
                <c:pt idx="29">
                  <c:v>New England Patriots</c:v>
                </c:pt>
                <c:pt idx="30">
                  <c:v>Baltimore Ravens</c:v>
                </c:pt>
                <c:pt idx="31">
                  <c:v>Kansas City Chiefs</c:v>
                </c:pt>
              </c:strCache>
            </c:strRef>
          </c:cat>
          <c:val>
            <c:numRef>
              <c:f>'Sheet4 (2)'!$C$2:$C$33</c:f>
              <c:numCache>
                <c:formatCode>General</c:formatCode>
                <c:ptCount val="32"/>
                <c:pt idx="0">
                  <c:v>1E-3</c:v>
                </c:pt>
                <c:pt idx="1">
                  <c:v>0</c:v>
                </c:pt>
                <c:pt idx="2">
                  <c:v>2.4E-2</c:v>
                </c:pt>
                <c:pt idx="3">
                  <c:v>0</c:v>
                </c:pt>
                <c:pt idx="4">
                  <c:v>1E-3</c:v>
                </c:pt>
                <c:pt idx="5">
                  <c:v>0</c:v>
                </c:pt>
                <c:pt idx="6">
                  <c:v>7.0000000000000001E-3</c:v>
                </c:pt>
                <c:pt idx="7">
                  <c:v>4.0000000000000001E-3</c:v>
                </c:pt>
                <c:pt idx="8">
                  <c:v>0.01</c:v>
                </c:pt>
                <c:pt idx="9">
                  <c:v>2.8000000000000001E-2</c:v>
                </c:pt>
                <c:pt idx="10">
                  <c:v>3.0000000000000001E-3</c:v>
                </c:pt>
                <c:pt idx="11">
                  <c:v>1E-3</c:v>
                </c:pt>
                <c:pt idx="12">
                  <c:v>9.8000000000000004E-2</c:v>
                </c:pt>
                <c:pt idx="13">
                  <c:v>0.01</c:v>
                </c:pt>
                <c:pt idx="14">
                  <c:v>0</c:v>
                </c:pt>
                <c:pt idx="15">
                  <c:v>2E-3</c:v>
                </c:pt>
                <c:pt idx="16">
                  <c:v>0.05</c:v>
                </c:pt>
                <c:pt idx="17">
                  <c:v>1.6E-2</c:v>
                </c:pt>
                <c:pt idx="18">
                  <c:v>9.7000000000000003E-2</c:v>
                </c:pt>
                <c:pt idx="19">
                  <c:v>1.2999999999999999E-2</c:v>
                </c:pt>
                <c:pt idx="20">
                  <c:v>1.7999999999999999E-2</c:v>
                </c:pt>
                <c:pt idx="21">
                  <c:v>0</c:v>
                </c:pt>
                <c:pt idx="22">
                  <c:v>9.4E-2</c:v>
                </c:pt>
                <c:pt idx="23">
                  <c:v>6.8000000000000005E-2</c:v>
                </c:pt>
                <c:pt idx="24">
                  <c:v>3.2000000000000001E-2</c:v>
                </c:pt>
                <c:pt idx="25">
                  <c:v>1E-3</c:v>
                </c:pt>
                <c:pt idx="26">
                  <c:v>5.8000000000000003E-2</c:v>
                </c:pt>
                <c:pt idx="27">
                  <c:v>6.6000000000000003E-2</c:v>
                </c:pt>
                <c:pt idx="28">
                  <c:v>0</c:v>
                </c:pt>
                <c:pt idx="29">
                  <c:v>0.17899999999999999</c:v>
                </c:pt>
                <c:pt idx="30">
                  <c:v>1E-3</c:v>
                </c:pt>
                <c:pt idx="31">
                  <c:v>0.121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AE-4FCF-948C-B3312AE9BC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r>
              <a:rPr lang="en-US"/>
              <a:t>Winning chance based solely on 2019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Century Schoolbook" panose="020406040505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Sheet3!$C$1</c:f>
              <c:strCache>
                <c:ptCount val="1"/>
                <c:pt idx="0">
                  <c:v>PctSB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Century Schoolbook" panose="020406040505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Sheet3!$A$2:$A$33</c:f>
              <c:strCache>
                <c:ptCount val="32"/>
                <c:pt idx="0">
                  <c:v>Arizona Cardinals</c:v>
                </c:pt>
                <c:pt idx="1">
                  <c:v>Carolina Panthers</c:v>
                </c:pt>
                <c:pt idx="2">
                  <c:v>Cincinnati Bengals</c:v>
                </c:pt>
                <c:pt idx="3">
                  <c:v>Jacksonville Jaguars</c:v>
                </c:pt>
                <c:pt idx="4">
                  <c:v>Las Vegas Raiders</c:v>
                </c:pt>
                <c:pt idx="5">
                  <c:v>Miami Dolphins</c:v>
                </c:pt>
                <c:pt idx="6">
                  <c:v>New York Giants</c:v>
                </c:pt>
                <c:pt idx="7">
                  <c:v>New York Jets</c:v>
                </c:pt>
                <c:pt idx="8">
                  <c:v>Washington Redskins</c:v>
                </c:pt>
                <c:pt idx="9">
                  <c:v>Chicago Bears</c:v>
                </c:pt>
                <c:pt idx="10">
                  <c:v>Detroit Lions</c:v>
                </c:pt>
                <c:pt idx="11">
                  <c:v>Los Angeles Chargers</c:v>
                </c:pt>
                <c:pt idx="12">
                  <c:v>Pittsburgh Steelers</c:v>
                </c:pt>
                <c:pt idx="13">
                  <c:v>Cleveland Browns</c:v>
                </c:pt>
                <c:pt idx="14">
                  <c:v>Denver Broncos</c:v>
                </c:pt>
                <c:pt idx="15">
                  <c:v>Philadelphia Eagles</c:v>
                </c:pt>
                <c:pt idx="16">
                  <c:v>Indianapolis Colts</c:v>
                </c:pt>
                <c:pt idx="17">
                  <c:v>Houston Texans</c:v>
                </c:pt>
                <c:pt idx="18">
                  <c:v>Seattle Seahawks</c:v>
                </c:pt>
                <c:pt idx="19">
                  <c:v>Buffalo Bills</c:v>
                </c:pt>
                <c:pt idx="20">
                  <c:v>Atlanta Falcons</c:v>
                </c:pt>
                <c:pt idx="21">
                  <c:v>Tennessee Titans</c:v>
                </c:pt>
                <c:pt idx="22">
                  <c:v>Tampa Bay Buccaneers</c:v>
                </c:pt>
                <c:pt idx="23">
                  <c:v>Green Bay Packers</c:v>
                </c:pt>
                <c:pt idx="24">
                  <c:v>Los Angeles Rams</c:v>
                </c:pt>
                <c:pt idx="25">
                  <c:v>Minnesota Vikings</c:v>
                </c:pt>
                <c:pt idx="26">
                  <c:v>Dallas Cowboys</c:v>
                </c:pt>
                <c:pt idx="27">
                  <c:v>New Orleans Saints</c:v>
                </c:pt>
                <c:pt idx="28">
                  <c:v>San Francisco 49ers</c:v>
                </c:pt>
                <c:pt idx="29">
                  <c:v>New England Patriots</c:v>
                </c:pt>
                <c:pt idx="30">
                  <c:v>Baltimore Ravens</c:v>
                </c:pt>
                <c:pt idx="31">
                  <c:v>Kansas City Chiefs</c:v>
                </c:pt>
              </c:strCache>
            </c:strRef>
          </c:cat>
          <c:val>
            <c:numRef>
              <c:f>Sheet3!$C$2:$C$33</c:f>
              <c:numCache>
                <c:formatCode>General</c:formatCode>
                <c:ptCount val="3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1E-3</c:v>
                </c:pt>
                <c:pt idx="10">
                  <c:v>1E-3</c:v>
                </c:pt>
                <c:pt idx="11">
                  <c:v>1E-3</c:v>
                </c:pt>
                <c:pt idx="12">
                  <c:v>1E-3</c:v>
                </c:pt>
                <c:pt idx="13">
                  <c:v>2E-3</c:v>
                </c:pt>
                <c:pt idx="14">
                  <c:v>2E-3</c:v>
                </c:pt>
                <c:pt idx="15">
                  <c:v>4.0000000000000001E-3</c:v>
                </c:pt>
                <c:pt idx="16">
                  <c:v>5.0000000000000001E-3</c:v>
                </c:pt>
                <c:pt idx="17">
                  <c:v>7.0000000000000001E-3</c:v>
                </c:pt>
                <c:pt idx="18">
                  <c:v>7.0000000000000001E-3</c:v>
                </c:pt>
                <c:pt idx="19">
                  <c:v>8.9999999999999993E-3</c:v>
                </c:pt>
                <c:pt idx="20">
                  <c:v>1.2E-2</c:v>
                </c:pt>
                <c:pt idx="21">
                  <c:v>1.2999999999999999E-2</c:v>
                </c:pt>
                <c:pt idx="22">
                  <c:v>1.4E-2</c:v>
                </c:pt>
                <c:pt idx="23">
                  <c:v>2.5999999999999999E-2</c:v>
                </c:pt>
                <c:pt idx="24">
                  <c:v>2.7E-2</c:v>
                </c:pt>
                <c:pt idx="25">
                  <c:v>3.5999999999999997E-2</c:v>
                </c:pt>
                <c:pt idx="26">
                  <c:v>4.2000000000000003E-2</c:v>
                </c:pt>
                <c:pt idx="27">
                  <c:v>5.7000000000000002E-2</c:v>
                </c:pt>
                <c:pt idx="28">
                  <c:v>0.14199999999999999</c:v>
                </c:pt>
                <c:pt idx="29">
                  <c:v>0.185</c:v>
                </c:pt>
                <c:pt idx="30">
                  <c:v>0.20200000000000001</c:v>
                </c:pt>
                <c:pt idx="31">
                  <c:v>0.20300000000000001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AF-489A-A96E-A2EDF378E36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axId val="723889744"/>
        <c:axId val="723890064"/>
      </c:barChart>
      <c:catAx>
        <c:axId val="723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90064"/>
        <c:crosses val="autoZero"/>
        <c:auto val="1"/>
        <c:lblAlgn val="ctr"/>
        <c:lblOffset val="100"/>
        <c:noMultiLvlLbl val="0"/>
      </c:catAx>
      <c:valAx>
        <c:axId val="723890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Century Schoolbook" panose="02040604050505020304" pitchFamily="18" charset="0"/>
                <a:ea typeface="+mn-ea"/>
                <a:cs typeface="+mn-cs"/>
              </a:defRPr>
            </a:pPr>
            <a:endParaRPr lang="en-US"/>
          </a:p>
        </c:txPr>
        <c:crossAx val="723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Century Schoolbook" panose="02040604050505020304" pitchFamily="18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9A6D-42CB-4486-A06C-45FAF6553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7F971-21DA-4093-BC0C-7E24BBE02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7760C-4C0B-4EC5-81CF-AFF4DB3F1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96B1F-362F-4898-A39B-B13C8DEF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54BF1-2D99-47E0-9DCA-E8FC6FD48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4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AD84-35F8-40CF-A6E9-0301AD0B3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832EE1-C786-4E79-B919-2C55F4AD2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A6255-A69C-42C0-AA5B-A15F1528A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9C236-7EB1-46AA-A3A2-752378725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13F4-A057-45C4-8CA3-D0EAD992F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29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73E5B7-6B2B-4FEE-AC3A-ABE5CFCEFE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324E4-A0C6-4E51-A40A-C20A55985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CBC4F-AF73-40F9-BDC7-15BEEBCD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10ED8-2D7E-4DA6-B9D1-78940BEB1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55F96-4461-4FD8-BD5D-8E32E56DD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5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A209B-C2E6-437E-B201-BE5E8EC5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BA9F8-8298-4768-A255-51C757678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196E4-3ECE-46E6-ACC2-EF967548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D0C3A-D85C-41BE-AB5C-696E655DE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75901-8A9A-4C5F-A4A1-2868A4A3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3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6637B-CC44-4128-A44A-AA3EC2401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69AAE-1268-420C-A98A-9CF9EFBA5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3E2A4-0CF6-4536-B417-A4EFF25B9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5F550-CBB4-4622-8B57-AD04D53F6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0A981-E836-4C2B-9B27-0CFB1BD24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68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1600-5123-4212-86B9-856CE5C89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85F52-E4BF-4221-802D-038526D77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30F05A-07F4-463C-AEE1-E62725E81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DC268E-B59F-4F70-AF8C-2F5C8DBB9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2939F-D70E-435B-901E-B19B69299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200D2-BD97-4611-8121-92B5B210C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5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F7626-15ED-4AC2-8354-C276B9D1B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E4500-F360-47D3-B648-76D134EB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ABB24-E8A7-48D3-817C-6889F9D2A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F4D795-1CCB-4A59-97CF-8769FCFA8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3B88B2-B107-4D1B-9D7D-47370DE8FC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6A2DF-48A6-4FF6-9253-273CA5B71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853A96-A4B0-48CD-B689-20EEA07C5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F417CF-1BD9-4FBD-9E92-EFD491D6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597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A716-42F0-4C3C-803D-96CA84FC1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93A4DF-E5A2-47BB-9ED1-1830C98B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3B931-C3B9-4B18-9B0E-0F5A2E9E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440FAB-0194-4A5F-97BE-072EF0ED9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70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D2EDF3-7E30-4380-8355-220E6D3D0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A290D-68DC-45CC-A939-78553F5D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8E8E0-C8F4-47D5-9CD9-BDE1177A0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9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FB3CF-BBBD-4FB0-9399-1465D4BF7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12F0C-D725-45AF-9EE4-4C2F39385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885AE-73B1-4BFD-9EED-F7E7E408C8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C244C-16E0-4BE4-997D-E50E68A15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EE541-2CA7-422D-ACCF-F5D404127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D0888F-DAE8-42CC-9081-53F5F5043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76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6F39B-26F5-47F5-B8E0-CA9300096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799FD9-9FF8-41A6-9C9D-DFE787402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934DE-2F97-4018-8A95-171B91753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7564E3-B7AF-4C2D-9D4C-874FDBFE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D855A-B3C7-43AA-A23B-8BB4EE14A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7A5AA-125E-43AE-90DD-8C116E13D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7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0CB64-A199-4D21-A370-210D7CCD7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94803-18FF-40B7-95B4-7064578BC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45F54-274B-4E22-B457-4FA9CF860E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289E5-457A-4460-8B6C-EB80D170DF3A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8FD57-D1B6-4D24-99E9-8D3E8B681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84C99-12B0-42D4-8D9A-FDB8862C4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12DCD7-9EA6-48E1-BA3E-49EC10C1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464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allpapers HD NFL with high-resolution 1920x1080 pixel. You can use this wallpaper for your Mac or Windows Desktop Background, iPhone, Android or Tablet and another Smartphone device">
            <a:extLst>
              <a:ext uri="{FF2B5EF4-FFF2-40B4-BE49-F238E27FC236}">
                <a16:creationId xmlns:a16="http://schemas.microsoft.com/office/drawing/2014/main" id="{7D043515-1EED-42C7-B854-1065A7574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C8E5EA-373E-4213-9C60-BE323904B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6300" y="3802063"/>
            <a:ext cx="10045700" cy="2387600"/>
          </a:xfrm>
        </p:spPr>
        <p:txBody>
          <a:bodyPr>
            <a:normAutofit/>
          </a:bodyPr>
          <a:lstStyle/>
          <a:p>
            <a:r>
              <a:rPr lang="en-US" sz="4800" b="1" dirty="0">
                <a:highlight>
                  <a:srgbClr val="FFFF00"/>
                </a:highlight>
                <a:latin typeface="Century Schoolbook" panose="02040604050505020304" pitchFamily="18" charset="0"/>
              </a:rPr>
              <a:t>Bayesian model on score distributions of NFL teams</a:t>
            </a:r>
            <a:br>
              <a:rPr lang="en-US" sz="4800" b="1" dirty="0">
                <a:highlight>
                  <a:srgbClr val="FFFF00"/>
                </a:highlight>
                <a:latin typeface="Century Schoolbook" panose="02040604050505020304" pitchFamily="18" charset="0"/>
              </a:rPr>
            </a:br>
            <a:r>
              <a:rPr lang="en-US" sz="4000" b="1" dirty="0">
                <a:highlight>
                  <a:srgbClr val="FFFF00"/>
                </a:highlight>
                <a:latin typeface="Century Schoolbook" panose="02040604050505020304" pitchFamily="18" charset="0"/>
              </a:rPr>
              <a:t>Exploration &amp; Prediction</a:t>
            </a:r>
            <a:endParaRPr lang="en-US" sz="4800" b="1" dirty="0">
              <a:highlight>
                <a:srgbClr val="FFFF00"/>
              </a:highlight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0369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0D444-57B7-4916-BD60-B42515776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72" y="0"/>
            <a:ext cx="9281486" cy="1206501"/>
          </a:xfrm>
        </p:spPr>
        <p:txBody>
          <a:bodyPr>
            <a:normAutofit/>
          </a:bodyPr>
          <a:lstStyle/>
          <a:p>
            <a:r>
              <a:rPr lang="en-US" sz="4000" dirty="0">
                <a:highlight>
                  <a:srgbClr val="FFFF00"/>
                </a:highlight>
                <a:latin typeface="Century Schoolbook" panose="02040604050505020304" pitchFamily="18" charset="0"/>
              </a:rPr>
              <a:t>Is there a difference in </a:t>
            </a:r>
            <a:br>
              <a:rPr lang="en-US" sz="4000" dirty="0">
                <a:highlight>
                  <a:srgbClr val="FFFF00"/>
                </a:highlight>
                <a:latin typeface="Century Schoolbook" panose="02040604050505020304" pitchFamily="18" charset="0"/>
              </a:rPr>
            </a:br>
            <a:r>
              <a:rPr lang="en-US" sz="4000" dirty="0">
                <a:highlight>
                  <a:srgbClr val="FFFF00"/>
                </a:highlight>
                <a:latin typeface="Century Schoolbook" panose="02040604050505020304" pitchFamily="18" charset="0"/>
              </a:rPr>
              <a:t>home field advantage of 32 teams?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A2C3BE-F736-445C-9B32-4494CAE41836}"/>
              </a:ext>
            </a:extLst>
          </p:cNvPr>
          <p:cNvSpPr txBox="1"/>
          <p:nvPr/>
        </p:nvSpPr>
        <p:spPr>
          <a:xfrm>
            <a:off x="123770" y="1206501"/>
            <a:ext cx="197173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 Schoolbook" panose="02040604050505020304" pitchFamily="18" charset="0"/>
              </a:rPr>
              <a:t>Heatmap of proportions from pairwise comparisons of home field advantage.</a:t>
            </a:r>
          </a:p>
          <a:p>
            <a:endParaRPr lang="en-US" sz="1600" dirty="0">
              <a:latin typeface="Century Schoolbook" panose="02040604050505020304" pitchFamily="18" charset="0"/>
            </a:endParaRPr>
          </a:p>
          <a:p>
            <a:r>
              <a:rPr lang="en-US" sz="1600" dirty="0">
                <a:latin typeface="Century Schoolbook" panose="02040604050505020304" pitchFamily="18" charset="0"/>
              </a:rPr>
              <a:t>Each tile represents the chance/probability that team </a:t>
            </a:r>
            <a:r>
              <a:rPr lang="en-US" sz="1600" dirty="0" err="1">
                <a:latin typeface="Century Schoolbook" panose="02040604050505020304" pitchFamily="18" charset="0"/>
              </a:rPr>
              <a:t>i</a:t>
            </a:r>
            <a:r>
              <a:rPr lang="en-US" sz="1600" dirty="0">
                <a:latin typeface="Century Schoolbook" panose="02040604050505020304" pitchFamily="18" charset="0"/>
              </a:rPr>
              <a:t> has larger home advantage than team j.</a:t>
            </a:r>
          </a:p>
          <a:p>
            <a:endParaRPr lang="en-US" sz="1600" dirty="0">
              <a:latin typeface="Century Schoolbook" panose="02040604050505020304" pitchFamily="18" charset="0"/>
            </a:endParaRPr>
          </a:p>
          <a:p>
            <a:r>
              <a:rPr lang="en-US" sz="1600" dirty="0">
                <a:latin typeface="Century Schoolbook" panose="02040604050505020304" pitchFamily="18" charset="0"/>
              </a:rPr>
              <a:t>Thus, not sufficient evidence to conclude a difference in home advantage of any 2 teams.</a:t>
            </a:r>
          </a:p>
          <a:p>
            <a:endParaRPr lang="en-US" sz="1600" dirty="0">
              <a:latin typeface="Century Schoolbook" panose="020406040505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AB6E9D-E9B2-4F7F-BE24-38655974C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185" y="1206500"/>
            <a:ext cx="7912100" cy="5651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951972-CDFB-474B-AC9F-7E102BC7A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5685" y="1206500"/>
            <a:ext cx="1919314" cy="544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0D47-83BD-418F-9EB4-6BE6E2A0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Predict NFL 2020 season champion based on our obtained estimated parameters</a:t>
            </a:r>
          </a:p>
        </p:txBody>
      </p:sp>
    </p:spTree>
    <p:extLst>
      <p:ext uri="{BB962C8B-B14F-4D97-AF65-F5344CB8AC3E}">
        <p14:creationId xmlns:p14="http://schemas.microsoft.com/office/powerpoint/2010/main" val="2189701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0D47-83BD-418F-9EB4-6BE6E2A0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trike="dblStrike" dirty="0">
                <a:highlight>
                  <a:srgbClr val="FFFF00"/>
                </a:highlight>
                <a:latin typeface="Century Schoolbook" panose="02040604050505020304" pitchFamily="18" charset="0"/>
              </a:rPr>
              <a:t>Predict NFL 2020 season champion based on our obtained estimated parameters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BE8696-7FF7-43E2-BDF6-D889F12FE642}"/>
              </a:ext>
            </a:extLst>
          </p:cNvPr>
          <p:cNvSpPr txBox="1">
            <a:spLocks/>
          </p:cNvSpPr>
          <p:nvPr/>
        </p:nvSpPr>
        <p:spPr>
          <a:xfrm>
            <a:off x="838200" y="21177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highlight>
                  <a:srgbClr val="FFFF00"/>
                </a:highlight>
                <a:latin typeface="Century Schoolbook" panose="02040604050505020304" pitchFamily="18" charset="0"/>
              </a:rPr>
              <a:t>What will happen if we run 2019 season, but with 2020 regular season schedule?</a:t>
            </a:r>
          </a:p>
        </p:txBody>
      </p:sp>
    </p:spTree>
    <p:extLst>
      <p:ext uri="{BB962C8B-B14F-4D97-AF65-F5344CB8AC3E}">
        <p14:creationId xmlns:p14="http://schemas.microsoft.com/office/powerpoint/2010/main" val="1906595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0D47-83BD-418F-9EB4-6BE6E2A0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trike="dblStrike" dirty="0">
                <a:highlight>
                  <a:srgbClr val="FFFF00"/>
                </a:highlight>
                <a:latin typeface="Century Schoolbook" panose="02040604050505020304" pitchFamily="18" charset="0"/>
              </a:rPr>
              <a:t>Predict NFL 2020 season champion based on our obtained estimated parameters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BE8696-7FF7-43E2-BDF6-D889F12FE642}"/>
              </a:ext>
            </a:extLst>
          </p:cNvPr>
          <p:cNvSpPr txBox="1">
            <a:spLocks/>
          </p:cNvSpPr>
          <p:nvPr/>
        </p:nvSpPr>
        <p:spPr>
          <a:xfrm>
            <a:off x="838200" y="21161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strike="dblStrike" dirty="0">
                <a:highlight>
                  <a:srgbClr val="FFFF00"/>
                </a:highlight>
                <a:latin typeface="Century Schoolbook" panose="02040604050505020304" pitchFamily="18" charset="0"/>
              </a:rPr>
              <a:t>What will happen if we run 2019 season, but with 2020 regular season schedule?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DCBA659-78FE-4AFF-99DA-326537A7D057}"/>
              </a:ext>
            </a:extLst>
          </p:cNvPr>
          <p:cNvSpPr txBox="1">
            <a:spLocks/>
          </p:cNvSpPr>
          <p:nvPr/>
        </p:nvSpPr>
        <p:spPr>
          <a:xfrm>
            <a:off x="838200" y="3984625"/>
            <a:ext cx="10515600" cy="22039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highlight>
                  <a:srgbClr val="FFFF00"/>
                </a:highlight>
                <a:latin typeface="Century Schoolbook" panose="02040604050505020304" pitchFamily="18" charset="0"/>
              </a:rPr>
              <a:t>What would happen if we re-ran 2019 season, but with a regular season schedule that is amazingly similar to the 2020 schedule prepared by NFL?</a:t>
            </a:r>
          </a:p>
        </p:txBody>
      </p:sp>
    </p:spTree>
    <p:extLst>
      <p:ext uri="{BB962C8B-B14F-4D97-AF65-F5344CB8AC3E}">
        <p14:creationId xmlns:p14="http://schemas.microsoft.com/office/powerpoint/2010/main" val="2370970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EB1AEC-501A-40F7-BA92-62912A187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4" y="0"/>
            <a:ext cx="3867225" cy="6858000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C876834-9FCD-45CF-9E56-27980547A6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5051874"/>
              </p:ext>
            </p:extLst>
          </p:nvPr>
        </p:nvGraphicFramePr>
        <p:xfrm>
          <a:off x="7298871" y="0"/>
          <a:ext cx="4893129" cy="6845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3FDEAEE-F8EB-4F1B-BCD5-0934A3C42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4892" y="0"/>
            <a:ext cx="31123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344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0374AB-67DB-4EDA-A540-12F46BEEE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014" y="-1"/>
            <a:ext cx="5807186" cy="67750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6C3404-4DF5-4EE2-A267-B0CD7C13C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-1"/>
            <a:ext cx="5807186" cy="677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37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5F2C7-C8D8-4B4E-B475-FF6A84F88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Autoregression on parameters over 2010-2019 period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E88D162-1A4A-4F72-B3B4-DCEEF29868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21207"/>
            <a:ext cx="11049000" cy="18158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entury Schoolbook" panose="02040604050505020304" pitchFamily="18" charset="0"/>
              </a:rPr>
              <a:t>An 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entury Schoolbook" panose="02040604050505020304" pitchFamily="18" charset="0"/>
              </a:rPr>
              <a:t>autoregressive model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entury Schoolbook" panose="02040604050505020304" pitchFamily="18" charset="0"/>
              </a:rPr>
              <a:t> is when a value from a time series is regressed on previous values from that same time series.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entury Schoolbook" panose="02040604050505020304" pitchFamily="18" charset="0"/>
              </a:rPr>
            </a:b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entury Schoolbook" panose="020406040505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73B4CE-277B-4F92-91FA-DE92803EF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444" y="3184562"/>
            <a:ext cx="4925112" cy="1105054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7120D3FC-7AC0-4BC7-9A6D-9F337A012B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611231"/>
            <a:ext cx="11087100" cy="224676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Tx/>
              <a:buNone/>
            </a:pPr>
            <a:r>
              <a:rPr lang="en-US" alt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Thus, I use autoregression model to predict 2020 parameters (Offense, Defense, Home Advantage) based on 2019 parameters from Bayesian model 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br>
              <a:rPr lang="en-US" altLang="en-US" dirty="0">
                <a:solidFill>
                  <a:schemeClr val="bg1"/>
                </a:solidFill>
                <a:latin typeface="Century Schoolbook" panose="02040604050505020304" pitchFamily="18" charset="0"/>
              </a:rPr>
            </a:br>
            <a:endParaRPr lang="en-US" altLang="en-US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510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5441E0-F941-4488-82A7-186553FB2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950" y="-2117"/>
            <a:ext cx="5880100" cy="68601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032D3B-59FF-4D4F-97C2-DEBF43CC7BA1}"/>
              </a:ext>
            </a:extLst>
          </p:cNvPr>
          <p:cNvSpPr/>
          <p:nvPr/>
        </p:nvSpPr>
        <p:spPr>
          <a:xfrm>
            <a:off x="8153400" y="139700"/>
            <a:ext cx="444500" cy="65786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64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DE3CE3-B0B6-4F96-B63D-57B9F1307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900" y="794"/>
            <a:ext cx="310329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361028-A2C7-46A4-ADF8-8C1780BA9EF7}"/>
              </a:ext>
            </a:extLst>
          </p:cNvPr>
          <p:cNvSpPr/>
          <p:nvPr/>
        </p:nvSpPr>
        <p:spPr>
          <a:xfrm>
            <a:off x="293962" y="139700"/>
            <a:ext cx="316941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highlight>
                  <a:srgbClr val="FFFF00"/>
                </a:highlight>
                <a:latin typeface="Century Schoolbook" panose="02040604050505020304" pitchFamily="18" charset="0"/>
              </a:rPr>
              <a:t>Predict NFL 2020 season champion based on our obtained estimated parameters</a:t>
            </a:r>
          </a:p>
          <a:p>
            <a:endParaRPr lang="en-US" sz="3600" dirty="0">
              <a:highlight>
                <a:srgbClr val="FFFF00"/>
              </a:highlight>
              <a:latin typeface="Century Schoolbook" panose="02040604050505020304" pitchFamily="18" charset="0"/>
            </a:endParaRPr>
          </a:p>
          <a:p>
            <a:endParaRPr lang="en-US" sz="3600" dirty="0">
              <a:highlight>
                <a:srgbClr val="FFFF00"/>
              </a:highlight>
              <a:latin typeface="Century Schoolbook" panose="02040604050505020304" pitchFamily="18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9C4056E-428F-477A-A2C9-8716EAA505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5234607"/>
              </p:ext>
            </p:extLst>
          </p:nvPr>
        </p:nvGraphicFramePr>
        <p:xfrm>
          <a:off x="7323410" y="0"/>
          <a:ext cx="4719638" cy="6707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9218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6FA5E7-6CA9-461A-B765-5EB2E3B75748}"/>
              </a:ext>
            </a:extLst>
          </p:cNvPr>
          <p:cNvSpPr/>
          <p:nvPr/>
        </p:nvSpPr>
        <p:spPr>
          <a:xfrm>
            <a:off x="289580" y="230414"/>
            <a:ext cx="3169418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  <a:latin typeface="Century Schoolbook" panose="02040604050505020304" pitchFamily="18" charset="0"/>
              </a:rPr>
              <a:t>Comparison between results based solely on 2019 parameters and results based on parameters estimated with autoregression model</a:t>
            </a:r>
          </a:p>
          <a:p>
            <a:endParaRPr lang="en-US" sz="2800" dirty="0">
              <a:highlight>
                <a:srgbClr val="FFFF00"/>
              </a:highlight>
              <a:latin typeface="Century Schoolbook" panose="02040604050505020304" pitchFamily="18" charset="0"/>
            </a:endParaRPr>
          </a:p>
          <a:p>
            <a:endParaRPr lang="en-US" sz="2800" dirty="0">
              <a:highlight>
                <a:srgbClr val="FFFF00"/>
              </a:highlight>
              <a:latin typeface="Century Schoolbook" panose="02040604050505020304" pitchFamily="18" charset="0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5C85C5F-5C39-4BE2-A922-ECBF5C0BE1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2583003"/>
              </p:ext>
            </p:extLst>
          </p:nvPr>
        </p:nvGraphicFramePr>
        <p:xfrm>
          <a:off x="6989764" y="0"/>
          <a:ext cx="4897437" cy="6851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DBA0AB6-2378-431D-9609-2D33FCCEF6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7366230"/>
              </p:ext>
            </p:extLst>
          </p:nvPr>
        </p:nvGraphicFramePr>
        <p:xfrm>
          <a:off x="3458998" y="0"/>
          <a:ext cx="490182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0096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34C87-1AF3-4150-80DB-4E67D3483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355"/>
            <a:ext cx="10515600" cy="1325563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CF16D-6498-4AFD-AADF-164244246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Regular season (Sep-Jan): 256 games, calculating standing based on W/L/T percentage</a:t>
            </a:r>
          </a:p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Playoff season (Jan-Feb): 11 elimination games (13 games starting 2020), including the final Super Bowl</a:t>
            </a:r>
          </a:p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2 conferences, 4 divisions each, 4 teams each. Total 32 teams.</a:t>
            </a:r>
          </a:p>
        </p:txBody>
      </p:sp>
    </p:spTree>
    <p:extLst>
      <p:ext uri="{BB962C8B-B14F-4D97-AF65-F5344CB8AC3E}">
        <p14:creationId xmlns:p14="http://schemas.microsoft.com/office/powerpoint/2010/main" val="674035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CB76A-137B-4E92-A0CA-DB237AB3D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73775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highlight>
                  <a:srgbClr val="FFFF00"/>
                </a:highlight>
                <a:latin typeface="Century Schoolbook" panose="02040604050505020304" pitchFamily="18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842186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3764475-8176-41A4-BFC5-3A05C14392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1094266"/>
              </p:ext>
            </p:extLst>
          </p:nvPr>
        </p:nvGraphicFramePr>
        <p:xfrm>
          <a:off x="4361088" y="359569"/>
          <a:ext cx="7553325" cy="5157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8369309-F9FE-4F00-9FFC-9CCE027FA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158" y="245609"/>
            <a:ext cx="3397701" cy="527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6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A2E92-EE1E-4748-97A5-CFD01CE5A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149" y="1658188"/>
            <a:ext cx="6141096" cy="2064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entury Schoolbook" panose="02040604050505020304" pitchFamily="18" charset="0"/>
              </a:rPr>
              <a:t>A simple linear model suggests </a:t>
            </a:r>
          </a:p>
          <a:p>
            <a:pPr marL="0" indent="0">
              <a:buNone/>
            </a:pPr>
            <a:r>
              <a:rPr lang="en-US" sz="2400" b="1" dirty="0">
                <a:latin typeface="Century Schoolbook" panose="02040604050505020304" pitchFamily="18" charset="0"/>
              </a:rPr>
              <a:t>Variance = 29.017 + 2.731 x Mean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257155-7C63-4163-8FA2-3C1B30ACF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3846"/>
            <a:ext cx="5943600" cy="3664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AF4822-E8F1-461E-B6A3-58CC2858C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245" y="1065245"/>
            <a:ext cx="5792755" cy="579275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4D10B3B-B7D8-423C-8B18-B25C71601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356"/>
            <a:ext cx="10515600" cy="88189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Set up mean and variance correlation</a:t>
            </a:r>
          </a:p>
        </p:txBody>
      </p:sp>
    </p:spTree>
    <p:extLst>
      <p:ext uri="{BB962C8B-B14F-4D97-AF65-F5344CB8AC3E}">
        <p14:creationId xmlns:p14="http://schemas.microsoft.com/office/powerpoint/2010/main" val="2920829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9C97741-7394-48C7-B8DE-A90912713C4E}"/>
                  </a:ext>
                </a:extLst>
              </p:cNvPr>
              <p:cNvSpPr txBox="1"/>
              <p:nvPr/>
            </p:nvSpPr>
            <p:spPr>
              <a:xfrm>
                <a:off x="838200" y="1065246"/>
                <a:ext cx="9127671" cy="38895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Mean</m:t>
                      </m:r>
                      <m: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score</m:t>
                      </m:r>
                      <m: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=</m:t>
                      </m:r>
                      <m:r>
                        <m:rPr>
                          <m:sty m:val="p"/>
                        </m:rPr>
                        <a:rPr lang="en-US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αβ</m:t>
                      </m:r>
                      <m:r>
                        <a:rPr lang="en-US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×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±1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Score</m:t>
                      </m:r>
                      <m: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variance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α</m:t>
                      </m:r>
                      <m:sSup>
                        <m:s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p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Mean</m:t>
                      </m:r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For example, in a game where team </a:t>
                </a:r>
                <a:r>
                  <a:rPr lang="en-US" dirty="0" err="1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meets team j at i’s home field: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1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𝐒𝐜𝐨𝐫</m:t>
                      </m:r>
                      <m:sSub>
                        <m:sSubPr>
                          <m:ctrlP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  <m:r>
                        <a:rPr lang="en-US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1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𝐆𝐚𝐦𝐦𝐚</m:t>
                      </m:r>
                      <m:d>
                        <m:dPr>
                          <m:ctrlP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  <m:sub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b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𝜷</m:t>
                              </m:r>
                            </m:e>
                            <m:sub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Sup>
                        <m:sSub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  <m:sup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1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𝐒𝐜𝐨𝐫</m:t>
                      </m:r>
                      <m:sSub>
                        <m:sSubPr>
                          <m:ctrlP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𝒋</m:t>
                          </m:r>
                        </m:sub>
                      </m:sSub>
                      <m:r>
                        <a:rPr lang="en-US" b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b="1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𝐆𝐚𝐦𝐦𝐚</m:t>
                      </m:r>
                      <m:d>
                        <m:dPr>
                          <m:ctrlPr>
                            <a:rPr lang="en-US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𝜶</m:t>
                              </m:r>
                            </m:e>
                            <m:sub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b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𝜷</m:t>
                              </m:r>
                            </m:e>
                            <m:sub>
                              <m:r>
                                <a:rPr lang="en-US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Sup>
                        <m:sSub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9C97741-7394-48C7-B8DE-A90912713C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065246"/>
                <a:ext cx="9127671" cy="3889591"/>
              </a:xfrm>
              <a:prstGeom prst="rect">
                <a:avLst/>
              </a:prstGeom>
              <a:blipFill>
                <a:blip r:embed="rId2"/>
                <a:stretch>
                  <a:fillRect l="-6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8287EE8-407A-4CC6-8D36-620C9CD28E55}"/>
                  </a:ext>
                </a:extLst>
              </p:cNvPr>
              <p:cNvSpPr/>
              <p:nvPr/>
            </p:nvSpPr>
            <p:spPr>
              <a:xfrm>
                <a:off x="838200" y="4864576"/>
                <a:ext cx="8376558" cy="18928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:r>
                  <a:rPr lang="en-US" b="1" dirty="0">
                    <a:highlight>
                      <a:srgbClr val="FFFF00"/>
                    </a:highlight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Priors</a:t>
                </a:r>
                <a:r>
                  <a:rPr lang="en-US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is the OFFENSE POWER parameter ~ Gamma(6,6)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Δ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is the DEFENSE POWER parameter ~ Gamma(3,3)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Φ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is the HOME FIELD ADVANTAGE parameter ~ Gamma(2,2)</a:t>
                </a:r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8287EE8-407A-4CC6-8D36-620C9CD28E5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864576"/>
                <a:ext cx="8376558" cy="1892826"/>
              </a:xfrm>
              <a:prstGeom prst="rect">
                <a:avLst/>
              </a:prstGeom>
              <a:blipFill>
                <a:blip r:embed="rId3"/>
                <a:stretch>
                  <a:fillRect l="-655" t="-1935" b="-41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7BB4B147-B735-486C-A129-E7119672D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356"/>
            <a:ext cx="10515600" cy="88189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Priors and likelihood functions</a:t>
            </a:r>
          </a:p>
        </p:txBody>
      </p:sp>
    </p:spTree>
    <p:extLst>
      <p:ext uri="{BB962C8B-B14F-4D97-AF65-F5344CB8AC3E}">
        <p14:creationId xmlns:p14="http://schemas.microsoft.com/office/powerpoint/2010/main" val="343063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B9F2E4-CBA8-49C9-9680-EE6A3E652329}"/>
              </a:ext>
            </a:extLst>
          </p:cNvPr>
          <p:cNvSpPr txBox="1"/>
          <p:nvPr/>
        </p:nvSpPr>
        <p:spPr>
          <a:xfrm>
            <a:off x="1041400" y="584200"/>
            <a:ext cx="906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An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DFFF6B-E218-4E30-93FF-1DAD0684D6B2}"/>
              </a:ext>
            </a:extLst>
          </p:cNvPr>
          <p:cNvSpPr txBox="1"/>
          <p:nvPr/>
        </p:nvSpPr>
        <p:spPr>
          <a:xfrm>
            <a:off x="1562100" y="1123543"/>
            <a:ext cx="906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Schoolbook" panose="02040604050505020304" pitchFamily="18" charset="0"/>
              </a:rPr>
              <a:t>Philadelphia Eagles vs. Washington Redskins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CBF5E73-2590-4132-B765-E1CBB847220B}"/>
                  </a:ext>
                </a:extLst>
              </p:cNvPr>
              <p:cNvSpPr txBox="1"/>
              <p:nvPr/>
            </p:nvSpPr>
            <p:spPr>
              <a:xfrm>
                <a:off x="290285" y="1707129"/>
                <a:ext cx="4102100" cy="1661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Philadelphia Eagles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O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ffense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35 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Defense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Δ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15</a:t>
                </a:r>
              </a:p>
              <a:p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H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ome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advantage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Φ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5</a:t>
                </a:r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CBF5E73-2590-4132-B765-E1CBB84722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85" y="1707129"/>
                <a:ext cx="4102100" cy="1661993"/>
              </a:xfrm>
              <a:prstGeom prst="rect">
                <a:avLst/>
              </a:prstGeom>
              <a:blipFill>
                <a:blip r:embed="rId2"/>
                <a:stretch>
                  <a:fillRect l="-1337" t="-1832"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A0CA19-B7A5-4345-B3B5-1BF6656D8BF4}"/>
                  </a:ext>
                </a:extLst>
              </p:cNvPr>
              <p:cNvSpPr txBox="1"/>
              <p:nvPr/>
            </p:nvSpPr>
            <p:spPr>
              <a:xfrm>
                <a:off x="2944586" y="1707129"/>
                <a:ext cx="4102100" cy="16619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Washington Redskins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O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ffense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25 </a:t>
                </a:r>
              </a:p>
              <a:p>
                <a:pPr>
                  <a:spcBef>
                    <a:spcPts val="900"/>
                  </a:spcBef>
                  <a:spcAft>
                    <a:spcPts val="90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D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efense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Δ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10</a:t>
                </a:r>
              </a:p>
              <a:p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H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ome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advantage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" panose="02040503050406030204" pitchFamily="18" charset="0"/>
                        <a:cs typeface="Times New Roman" panose="02020603050405020304" pitchFamily="18" charset="0"/>
                      </a:rPr>
                      <m:t>Φ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= 2</a:t>
                </a:r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CA0CA19-B7A5-4345-B3B5-1BF6656D8B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44586" y="1707129"/>
                <a:ext cx="4102100" cy="1661993"/>
              </a:xfrm>
              <a:prstGeom prst="rect">
                <a:avLst/>
              </a:prstGeom>
              <a:blipFill>
                <a:blip r:embed="rId3"/>
                <a:stretch>
                  <a:fillRect l="-1189" t="-1832"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1C6CE83-CF89-4DD0-B28F-223A8E75EBFD}"/>
                  </a:ext>
                </a:extLst>
              </p:cNvPr>
              <p:cNvSpPr txBox="1"/>
              <p:nvPr/>
            </p:nvSpPr>
            <p:spPr>
              <a:xfrm>
                <a:off x="401865" y="3578659"/>
                <a:ext cx="4593771" cy="302647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In a game where team </a:t>
                </a:r>
                <a:r>
                  <a:rPr lang="en-US" dirty="0" err="1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meets team j at i’s home field:</a:t>
                </a:r>
              </a:p>
              <a:p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Gamma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Sup>
                        <m:sSub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  <m:sup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Gamma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Φ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oMath>
                  </m:oMathPara>
                </a14:m>
                <a:endParaRPr lang="en-US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Sup>
                        <m:sSubSup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1C6CE83-CF89-4DD0-B28F-223A8E75EB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865" y="3578659"/>
                <a:ext cx="4593771" cy="3026470"/>
              </a:xfrm>
              <a:prstGeom prst="rect">
                <a:avLst/>
              </a:prstGeom>
              <a:blipFill>
                <a:blip r:embed="rId4"/>
                <a:stretch>
                  <a:fillRect l="-1060" t="-802"/>
                </a:stretch>
              </a:blipFill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96DB2A-E548-4BAF-A8C9-821F8F933A7A}"/>
                  </a:ext>
                </a:extLst>
              </p:cNvPr>
              <p:cNvSpPr txBox="1"/>
              <p:nvPr/>
            </p:nvSpPr>
            <p:spPr>
              <a:xfrm>
                <a:off x="6096000" y="1687417"/>
                <a:ext cx="6366329" cy="51705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i = Eagles vs. j = Redskins</a:t>
                </a:r>
              </a:p>
              <a:p>
                <a:endParaRPr lang="en-US" sz="2000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Gamma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35</m:t>
                      </m:r>
                      <m:r>
                        <a:rPr lang="en-US" sz="2000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5=30</m:t>
                      </m:r>
                    </m:oMath>
                  </m:oMathPara>
                </a14:m>
                <a:endParaRPr lang="en-US" sz="2000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Sup>
                        <m:sSubSup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  <m:sup>
                          <m: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30=110.95</m:t>
                      </m:r>
                    </m:oMath>
                  </m:oMathPara>
                </a14:m>
                <a:endParaRPr lang="en-US" sz="2000" b="0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therefore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Variance/Mean = 3.7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Mean/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8.11</a:t>
                </a:r>
              </a:p>
              <a:p>
                <a:r>
                  <a:rPr lang="en-US" sz="2000" b="1" i="1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thus Eagles score ~ Gamma(8.11, 3.7)</a:t>
                </a:r>
              </a:p>
              <a:p>
                <a:endParaRPr lang="en-US" sz="2000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Scor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∼</m:t>
                      </m:r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Gamma</m:t>
                      </m:r>
                      <m:d>
                        <m:d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α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  <m: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0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00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where</m:t>
                      </m:r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25 −15 −2=8</m:t>
                      </m:r>
                    </m:oMath>
                  </m:oMathPara>
                </a14:m>
                <a:endParaRPr lang="en-US" sz="2000" i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and</m:t>
                      </m:r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 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sSubSup>
                        <m:sSubSupPr>
                          <m:ctrlPr>
                            <a:rPr lang="en-US" sz="2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  <m:sup>
                          <m:r>
                            <a:rPr lang="en-US" sz="200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00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=29.017+2.731×</m:t>
                      </m:r>
                      <m:r>
                        <a:rPr lang="en-US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8=50.87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therefore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Variance/Mean = 6.36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Mean/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β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 = 1.26</a:t>
                </a:r>
              </a:p>
              <a:p>
                <a:r>
                  <a:rPr lang="en-US" sz="2000" b="1" i="1" dirty="0">
                    <a:solidFill>
                      <a:schemeClr val="bg1"/>
                    </a:solidFill>
                    <a:latin typeface="Century Schoolbook" panose="02040604050505020304" pitchFamily="18" charset="0"/>
                  </a:rPr>
                  <a:t>hence Redskins score ~ Gamma(1.26, 6.36)</a:t>
                </a:r>
                <a:endParaRPr lang="en-US" sz="2000" b="1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  <a:p>
                <a:endParaRPr lang="en-US" sz="2000" dirty="0">
                  <a:solidFill>
                    <a:schemeClr val="bg1"/>
                  </a:solidFill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896DB2A-E548-4BAF-A8C9-821F8F933A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687417"/>
                <a:ext cx="6366329" cy="5170583"/>
              </a:xfrm>
              <a:prstGeom prst="rect">
                <a:avLst/>
              </a:prstGeom>
              <a:blipFill>
                <a:blip r:embed="rId5"/>
                <a:stretch>
                  <a:fillRect l="-958" t="-7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itle 1">
            <a:extLst>
              <a:ext uri="{FF2B5EF4-FFF2-40B4-BE49-F238E27FC236}">
                <a16:creationId xmlns:a16="http://schemas.microsoft.com/office/drawing/2014/main" id="{8A0E8219-BEF6-4A10-82D7-A324B3890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356"/>
            <a:ext cx="10515600" cy="88189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Priors and likelihood functions</a:t>
            </a:r>
          </a:p>
        </p:txBody>
      </p:sp>
    </p:spTree>
    <p:extLst>
      <p:ext uri="{BB962C8B-B14F-4D97-AF65-F5344CB8AC3E}">
        <p14:creationId xmlns:p14="http://schemas.microsoft.com/office/powerpoint/2010/main" val="269151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5668-8B28-4DBD-8C95-FFAD271E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214" y="171011"/>
            <a:ext cx="4860471" cy="1773918"/>
          </a:xfrm>
        </p:spPr>
        <p:txBody>
          <a:bodyPr>
            <a:normAutofit fontScale="90000"/>
          </a:bodyPr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Epsilon value in Metropolis-Hastings algorithm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20BB765C-FE9F-4E00-8AFA-C286CEEED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1" y="171011"/>
            <a:ext cx="5617786" cy="65277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983018-04AF-4E09-AD59-91EC3814F7F7}"/>
              </a:ext>
            </a:extLst>
          </p:cNvPr>
          <p:cNvSpPr txBox="1"/>
          <p:nvPr/>
        </p:nvSpPr>
        <p:spPr>
          <a:xfrm>
            <a:off x="1098549" y="2060122"/>
            <a:ext cx="48604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panose="02040604050505020304" pitchFamily="18" charset="0"/>
              </a:rPr>
              <a:t>Run 100 different values of epsilon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0.02, 0.04, … , 2</a:t>
            </a:r>
          </a:p>
          <a:p>
            <a:endParaRPr lang="en-US" sz="2400" dirty="0">
              <a:latin typeface="Century Schoolbook" panose="02040604050505020304" pitchFamily="18" charset="0"/>
            </a:endParaRPr>
          </a:p>
          <a:p>
            <a:r>
              <a:rPr lang="en-US" sz="2400" dirty="0">
                <a:latin typeface="Century Schoolbook" panose="02040604050505020304" pitchFamily="18" charset="0"/>
              </a:rPr>
              <a:t>Each time recording the total movement on each parameters of each 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B3A529-E542-4317-B8AD-31213288321A}"/>
              </a:ext>
            </a:extLst>
          </p:cNvPr>
          <p:cNvSpPr txBox="1"/>
          <p:nvPr/>
        </p:nvSpPr>
        <p:spPr>
          <a:xfrm>
            <a:off x="1098549" y="4913072"/>
            <a:ext cx="50927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panose="02040604050505020304" pitchFamily="18" charset="0"/>
              </a:rPr>
              <a:t>Based on this simulation,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epsilon=0.32 for offense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epsilon=0.28 for defense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epsilon=0.28 for home advantage</a:t>
            </a:r>
          </a:p>
        </p:txBody>
      </p:sp>
    </p:spTree>
    <p:extLst>
      <p:ext uri="{BB962C8B-B14F-4D97-AF65-F5344CB8AC3E}">
        <p14:creationId xmlns:p14="http://schemas.microsoft.com/office/powerpoint/2010/main" val="1731941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E6470C-3466-4B02-A285-7FE7AC6BD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93" y="0"/>
            <a:ext cx="51435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92BC429-CA73-4DB6-A5BF-D613DAC35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60471" cy="1773918"/>
          </a:xfrm>
        </p:spPr>
        <p:txBody>
          <a:bodyPr>
            <a:normAutofit fontScale="90000"/>
          </a:bodyPr>
          <a:lstStyle/>
          <a:p>
            <a:r>
              <a:rPr lang="en-US" dirty="0">
                <a:highlight>
                  <a:srgbClr val="FFFF00"/>
                </a:highlight>
                <a:latin typeface="Century Schoolbook" panose="02040604050505020304" pitchFamily="18" charset="0"/>
              </a:rPr>
              <a:t>Metropolis-Hastings algorithm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C77B39-1228-4256-918D-E7DB2F2D4450}"/>
              </a:ext>
            </a:extLst>
          </p:cNvPr>
          <p:cNvSpPr txBox="1"/>
          <p:nvPr/>
        </p:nvSpPr>
        <p:spPr>
          <a:xfrm>
            <a:off x="1003300" y="2324100"/>
            <a:ext cx="392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panose="02040604050505020304" pitchFamily="18" charset="0"/>
              </a:rPr>
              <a:t>300,000 steps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Acceptance rate = 46.50%</a:t>
            </a:r>
          </a:p>
          <a:p>
            <a:endParaRPr lang="en-US" sz="2400" dirty="0">
              <a:latin typeface="Century Schoolbook" panose="020406040505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9F121E-9B85-435D-AA1C-36858B30B030}"/>
              </a:ext>
            </a:extLst>
          </p:cNvPr>
          <p:cNvSpPr txBox="1"/>
          <p:nvPr/>
        </p:nvSpPr>
        <p:spPr>
          <a:xfrm>
            <a:off x="1003299" y="3524429"/>
            <a:ext cx="50927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panose="02040604050505020304" pitchFamily="18" charset="0"/>
              </a:rPr>
              <a:t>epsilon=0.32 for offense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epsilon=0.28 for defense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epsilon=0.28 for home advantage</a:t>
            </a:r>
          </a:p>
        </p:txBody>
      </p:sp>
    </p:spTree>
    <p:extLst>
      <p:ext uri="{BB962C8B-B14F-4D97-AF65-F5344CB8AC3E}">
        <p14:creationId xmlns:p14="http://schemas.microsoft.com/office/powerpoint/2010/main" val="145932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5A4924D-59E5-485A-85DA-D17086AD55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0275769"/>
              </p:ext>
            </p:extLst>
          </p:nvPr>
        </p:nvGraphicFramePr>
        <p:xfrm>
          <a:off x="7289800" y="-1"/>
          <a:ext cx="4902201" cy="6858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AEC6230-34E1-46CE-ADB0-B28888314D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3530030"/>
              </p:ext>
            </p:extLst>
          </p:nvPr>
        </p:nvGraphicFramePr>
        <p:xfrm>
          <a:off x="3707607" y="-1"/>
          <a:ext cx="4902201" cy="6858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4E6BEFE-0031-446E-B081-AA4A126F0A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981180"/>
              </p:ext>
            </p:extLst>
          </p:nvPr>
        </p:nvGraphicFramePr>
        <p:xfrm>
          <a:off x="139701" y="-1"/>
          <a:ext cx="4902200" cy="6858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43683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756</Words>
  <Application>Microsoft Office PowerPoint</Application>
  <PresentationFormat>Widescreen</PresentationFormat>
  <Paragraphs>103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Century Schoolbook</vt:lpstr>
      <vt:lpstr>Calibri</vt:lpstr>
      <vt:lpstr>Arial</vt:lpstr>
      <vt:lpstr>Cambria Math</vt:lpstr>
      <vt:lpstr>Calibri Light</vt:lpstr>
      <vt:lpstr>Office Theme</vt:lpstr>
      <vt:lpstr>Bayesian model on score distributions of NFL teams Exploration &amp; Prediction</vt:lpstr>
      <vt:lpstr>Background</vt:lpstr>
      <vt:lpstr>PowerPoint Presentation</vt:lpstr>
      <vt:lpstr>Set up mean and variance correlation</vt:lpstr>
      <vt:lpstr>Priors and likelihood functions</vt:lpstr>
      <vt:lpstr>Priors and likelihood functions</vt:lpstr>
      <vt:lpstr>Epsilon value in Metropolis-Hastings algorithm</vt:lpstr>
      <vt:lpstr>Metropolis-Hastings algorithm</vt:lpstr>
      <vt:lpstr>PowerPoint Presentation</vt:lpstr>
      <vt:lpstr>Is there a difference in  home field advantage of 32 teams?</vt:lpstr>
      <vt:lpstr>Predict NFL 2020 season champion based on our obtained estimated parameters</vt:lpstr>
      <vt:lpstr>Predict NFL 2020 season champion based on our obtained estimated parameters</vt:lpstr>
      <vt:lpstr>Predict NFL 2020 season champion based on our obtained estimated parameters</vt:lpstr>
      <vt:lpstr>PowerPoint Presentation</vt:lpstr>
      <vt:lpstr>PowerPoint Presentation</vt:lpstr>
      <vt:lpstr>Autoregression on parameters over 2010-2019 period</vt:lpstr>
      <vt:lpstr>PowerPoint Presentation</vt:lpstr>
      <vt:lpstr>PowerPoint Presentation</vt:lpstr>
      <vt:lpstr>PowerPoint Presentation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model on score distributions of NFL teams Exploration &amp; Prediction</dc:title>
  <dc:creator>Thach Nguyen</dc:creator>
  <cp:lastModifiedBy>Thach Nguyen</cp:lastModifiedBy>
  <cp:revision>42</cp:revision>
  <dcterms:created xsi:type="dcterms:W3CDTF">2020-05-06T20:24:32Z</dcterms:created>
  <dcterms:modified xsi:type="dcterms:W3CDTF">2020-05-07T03:10:40Z</dcterms:modified>
</cp:coreProperties>
</file>

<file path=docProps/thumbnail.jpeg>
</file>